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Default Extension="jpeg" ContentType="image/jpeg"/>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33"/>
  </p:notesMasterIdLst>
  <p:sldIdLst>
    <p:sldId id="307" r:id="rId2"/>
    <p:sldId id="308" r:id="rId3"/>
    <p:sldId id="300" r:id="rId4"/>
    <p:sldId id="301" r:id="rId5"/>
    <p:sldId id="309" r:id="rId6"/>
    <p:sldId id="278" r:id="rId7"/>
    <p:sldId id="257" r:id="rId8"/>
    <p:sldId id="299" r:id="rId9"/>
    <p:sldId id="262" r:id="rId10"/>
    <p:sldId id="264" r:id="rId11"/>
    <p:sldId id="265" r:id="rId12"/>
    <p:sldId id="302" r:id="rId13"/>
    <p:sldId id="267" r:id="rId14"/>
    <p:sldId id="268" r:id="rId15"/>
    <p:sldId id="284" r:id="rId16"/>
    <p:sldId id="285" r:id="rId17"/>
    <p:sldId id="286" r:id="rId18"/>
    <p:sldId id="289" r:id="rId19"/>
    <p:sldId id="269" r:id="rId20"/>
    <p:sldId id="271" r:id="rId21"/>
    <p:sldId id="272" r:id="rId22"/>
    <p:sldId id="270" r:id="rId23"/>
    <p:sldId id="304" r:id="rId24"/>
    <p:sldId id="305" r:id="rId25"/>
    <p:sldId id="306" r:id="rId26"/>
    <p:sldId id="276" r:id="rId27"/>
    <p:sldId id="303" r:id="rId28"/>
    <p:sldId id="266" r:id="rId29"/>
    <p:sldId id="273" r:id="rId30"/>
    <p:sldId id="275" r:id="rId31"/>
    <p:sldId id="310"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Grid="0" snapToObjects="1">
      <p:cViewPr>
        <p:scale>
          <a:sx n="75" d="100"/>
          <a:sy n="75" d="100"/>
        </p:scale>
        <p:origin x="-3416" y="-15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148D44-66AA-8D49-8CEE-1601FC9664A6}" type="datetimeFigureOut">
              <a:rPr lang="en-US" smtClean="0"/>
              <a:pPr/>
              <a:t>1/30/18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05337F-412E-AB4A-B607-7A91C463449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8183246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Low interest rates</a:t>
            </a:r>
          </a:p>
          <a:p>
            <a:r>
              <a:rPr lang="en-US" dirty="0" smtClean="0"/>
              <a:t>Bankers caught</a:t>
            </a:r>
            <a:r>
              <a:rPr lang="en-US" baseline="0" dirty="0" smtClean="0"/>
              <a:t> with low deposit reserves</a:t>
            </a:r>
          </a:p>
          <a:p>
            <a:r>
              <a:rPr lang="en-US" baseline="0" dirty="0" smtClean="0"/>
              <a:t>Overproduction due to mass production</a:t>
            </a:r>
          </a:p>
          <a:p>
            <a:r>
              <a:rPr lang="en-US" baseline="0" dirty="0" smtClean="0"/>
              <a:t>High tariffs</a:t>
            </a:r>
          </a:p>
          <a:p>
            <a:r>
              <a:rPr lang="en-US" baseline="0" dirty="0" smtClean="0"/>
              <a:t>Uneven distribution of wealth</a:t>
            </a:r>
          </a:p>
          <a:p>
            <a:r>
              <a:rPr lang="en-US" baseline="0" dirty="0" smtClean="0"/>
              <a:t>Stock market speculation</a:t>
            </a:r>
            <a:endParaRPr lang="en-US" dirty="0"/>
          </a:p>
        </p:txBody>
      </p:sp>
      <p:sp>
        <p:nvSpPr>
          <p:cNvPr id="4" name="Slide Number Placeholder 3"/>
          <p:cNvSpPr>
            <a:spLocks noGrp="1"/>
          </p:cNvSpPr>
          <p:nvPr>
            <p:ph type="sldNum" sz="quarter" idx="10"/>
          </p:nvPr>
        </p:nvSpPr>
        <p:spPr/>
        <p:txBody>
          <a:bodyPr/>
          <a:lstStyle/>
          <a:p>
            <a:fld id="{A205337F-412E-AB4A-B607-7A91C4634492}" type="slidenum">
              <a:rPr lang="en-US" smtClean="0"/>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Lots of over-farming during World War I. So much food needed.</a:t>
            </a:r>
          </a:p>
          <a:p>
            <a:pPr marL="228600" indent="-228600">
              <a:buAutoNum type="arabicPeriod"/>
            </a:pPr>
            <a:r>
              <a:rPr lang="en-US" dirty="0" smtClean="0"/>
              <a:t>Hey, these new machines work great!</a:t>
            </a:r>
          </a:p>
          <a:p>
            <a:pPr marL="228600" indent="-228600">
              <a:buAutoNum type="arabicPeriod"/>
            </a:pPr>
            <a:r>
              <a:rPr lang="en-US" dirty="0" smtClean="0"/>
              <a:t>Drought in early 1930s.</a:t>
            </a:r>
          </a:p>
          <a:p>
            <a:pPr marL="228600" indent="-228600">
              <a:buAutoNum type="arabicPeriod"/>
            </a:pPr>
            <a:r>
              <a:rPr lang="en-US" dirty="0" smtClean="0"/>
              <a:t>Lack of knowledge</a:t>
            </a:r>
            <a:r>
              <a:rPr lang="en-US" baseline="0" dirty="0" smtClean="0"/>
              <a:t> about the soil.</a:t>
            </a:r>
            <a:endParaRPr lang="en-US" dirty="0"/>
          </a:p>
        </p:txBody>
      </p:sp>
      <p:sp>
        <p:nvSpPr>
          <p:cNvPr id="4" name="Slide Number Placeholder 3"/>
          <p:cNvSpPr>
            <a:spLocks noGrp="1"/>
          </p:cNvSpPr>
          <p:nvPr>
            <p:ph type="sldNum" sz="quarter" idx="10"/>
          </p:nvPr>
        </p:nvSpPr>
        <p:spPr/>
        <p:txBody>
          <a:bodyPr/>
          <a:lstStyle/>
          <a:p>
            <a:fld id="{A205337F-412E-AB4A-B607-7A91C4634492}" type="slidenum">
              <a:rPr lang="en-US" smtClean="0"/>
              <a:pPr/>
              <a:t>28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63445194"/>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The Red Cross, Salvation Army, Catholic charities, fraternal orders, hospitals, newspapers, and individuals operated the breadlines. </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en-US" dirty="0" smtClean="0"/>
              <a:t>By early 1931 New York City had 82 breadlines, serving approximately eighty-five thousand meals each day.</a:t>
            </a:r>
          </a:p>
          <a:p>
            <a:pPr marL="228600" indent="-228600">
              <a:buAutoNum type="arabicPeriod"/>
            </a:pPr>
            <a:r>
              <a:rPr lang="en-US" dirty="0" smtClean="0"/>
              <a:t>One of the most famous soup kitchens by gangster Al Capone, it served three meals a day. On Thanksgiving Day of 1930 alone, Capone's kitchen served five thousand meals. </a:t>
            </a:r>
            <a:endParaRPr lang="en-US" dirty="0"/>
          </a:p>
        </p:txBody>
      </p:sp>
      <p:sp>
        <p:nvSpPr>
          <p:cNvPr id="4" name="Slide Number Placeholder 3"/>
          <p:cNvSpPr>
            <a:spLocks noGrp="1"/>
          </p:cNvSpPr>
          <p:nvPr>
            <p:ph type="sldNum" sz="quarter" idx="10"/>
          </p:nvPr>
        </p:nvSpPr>
        <p:spPr/>
        <p:txBody>
          <a:bodyPr/>
          <a:lstStyle/>
          <a:p>
            <a:fld id="{A205337F-412E-AB4A-B607-7A91C4634492}" type="slidenum">
              <a:rPr lang="en-US" smtClean="0"/>
              <a:pPr/>
              <a:t>29</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44545247"/>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7" name="Rectangle 7"/>
          <p:cNvSpPr>
            <a:spLocks noGrp="1" noChangeArrowheads="1"/>
          </p:cNvSpPr>
          <p:nvPr>
            <p:ph type="sldNum" sz="quarter" idx="5"/>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95BF419C-B2F9-8A44-A2EA-87160A1E87D2}" type="slidenum">
              <a:rPr lang="en-US" sz="1200"/>
              <a:pPr eaLnBrk="1" hangingPunct="1"/>
              <a:t>7</a:t>
            </a:fld>
            <a:endParaRPr lang="en-US" sz="1200"/>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pPr eaLnBrk="1" hangingPunct="1"/>
            <a:r>
              <a:rPr lang="en-US" dirty="0">
                <a:latin typeface="Arial" charset="0"/>
              </a:rPr>
              <a:t>Answers:</a:t>
            </a:r>
          </a:p>
          <a:p>
            <a:pPr eaLnBrk="1" hangingPunct="1"/>
            <a:r>
              <a:rPr lang="en-US" dirty="0">
                <a:latin typeface="Arial" charset="0"/>
              </a:rPr>
              <a:t>1. The number of automobiles sold each year more than doubled.</a:t>
            </a:r>
          </a:p>
          <a:p>
            <a:pPr eaLnBrk="1" hangingPunct="1"/>
            <a:r>
              <a:rPr lang="en-US" dirty="0">
                <a:latin typeface="Arial" charset="0"/>
              </a:rPr>
              <a:t>2. Industries may include oil, steel, glassmaking, construction, and tires.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Crash</a:t>
            </a:r>
            <a:endParaRPr lang="en-US"/>
          </a:p>
        </p:txBody>
      </p:sp>
      <p:sp>
        <p:nvSpPr>
          <p:cNvPr id="4" name="Slide Number Placeholder 3"/>
          <p:cNvSpPr>
            <a:spLocks noGrp="1"/>
          </p:cNvSpPr>
          <p:nvPr>
            <p:ph type="sldNum" sz="quarter" idx="10"/>
          </p:nvPr>
        </p:nvSpPr>
        <p:spPr/>
        <p:txBody>
          <a:bodyPr/>
          <a:lstStyle/>
          <a:p>
            <a:fld id="{A205337F-412E-AB4A-B607-7A91C4634492}" type="slidenum">
              <a:rPr lang="en-US" smtClean="0"/>
              <a:pPr/>
              <a:t>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44078407"/>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269BEF0E-0CEF-404C-8B98-F1D988AFBDD6}" type="slidenum">
              <a:rPr lang="en-US" sz="1200"/>
              <a:pPr eaLnBrk="1" hangingPunct="1"/>
              <a:t>9</a:t>
            </a:fld>
            <a:endParaRPr lang="en-US" sz="120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pPr eaLnBrk="1" hangingPunct="1"/>
            <a:r>
              <a:rPr lang="en-US" dirty="0" smtClean="0">
                <a:latin typeface="Arial" charset="0"/>
              </a:rPr>
              <a:t>Farmer</a:t>
            </a:r>
            <a:r>
              <a:rPr lang="en-US" baseline="0" dirty="0" smtClean="0">
                <a:latin typeface="Arial" charset="0"/>
              </a:rPr>
              <a:t> borrowed money to buy expensive farm equipment. This was similar to speculating. The farmers were speculating that farm prices would continue to rise dramatically.</a:t>
            </a:r>
            <a:endParaRPr lang="en-US" dirty="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fld id="{10F26275-83E0-B74A-8E17-D142FE37F12B}" type="slidenum">
              <a:rPr lang="en-US" sz="1200"/>
              <a:pPr eaLnBrk="1" hangingPunct="1"/>
              <a:t>10</a:t>
            </a:fld>
            <a:endParaRPr lang="en-US" sz="1200"/>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a:lstStyle/>
          <a:p>
            <a:pPr eaLnBrk="1" hangingPunct="1"/>
            <a:r>
              <a:rPr lang="en-US">
                <a:latin typeface="Arial" charset="0"/>
              </a:rPr>
              <a:t>Answers:</a:t>
            </a:r>
          </a:p>
          <a:p>
            <a:pPr eaLnBrk="1" hangingPunct="1"/>
            <a:r>
              <a:rPr lang="en-US">
                <a:latin typeface="Arial" charset="0"/>
              </a:rPr>
              <a:t>1. B</a:t>
            </a:r>
          </a:p>
          <a:p>
            <a:pPr eaLnBrk="1" hangingPunct="1"/>
            <a:r>
              <a:rPr lang="en-US">
                <a:latin typeface="Arial" charset="0"/>
              </a:rPr>
              <a:t>2. C</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A205337F-412E-AB4A-B607-7A91C4634492}" type="slidenum">
              <a:rPr lang="en-US" smtClean="0"/>
              <a:pPr/>
              <a:t>23</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43825046"/>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Agricultural Marketing</a:t>
            </a:r>
            <a:r>
              <a:rPr lang="en-US" baseline="0" dirty="0" smtClean="0"/>
              <a:t> Act of 1929: </a:t>
            </a:r>
            <a:r>
              <a:rPr lang="en-US" dirty="0" smtClean="0"/>
              <a:t>buy, sell and store agricultural surpluses and lend money to farm organizations</a:t>
            </a:r>
            <a:endParaRPr lang="en-US" dirty="0"/>
          </a:p>
        </p:txBody>
      </p:sp>
      <p:sp>
        <p:nvSpPr>
          <p:cNvPr id="4" name="Slide Number Placeholder 3"/>
          <p:cNvSpPr>
            <a:spLocks noGrp="1"/>
          </p:cNvSpPr>
          <p:nvPr>
            <p:ph type="sldNum" sz="quarter" idx="10"/>
          </p:nvPr>
        </p:nvSpPr>
        <p:spPr/>
        <p:txBody>
          <a:bodyPr/>
          <a:lstStyle/>
          <a:p>
            <a:fld id="{A205337F-412E-AB4A-B607-7A91C4634492}" type="slidenum">
              <a:rPr lang="en-US" smtClean="0"/>
              <a:pPr/>
              <a:t>24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43825046"/>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Pages 240 - 241</a:t>
            </a:r>
            <a:endParaRPr lang="en-US" dirty="0"/>
          </a:p>
        </p:txBody>
      </p:sp>
      <p:sp>
        <p:nvSpPr>
          <p:cNvPr id="4" name="Slide Number Placeholder 3"/>
          <p:cNvSpPr>
            <a:spLocks noGrp="1"/>
          </p:cNvSpPr>
          <p:nvPr>
            <p:ph type="sldNum" sz="quarter" idx="10"/>
          </p:nvPr>
        </p:nvSpPr>
        <p:spPr/>
        <p:txBody>
          <a:bodyPr/>
          <a:lstStyle/>
          <a:p>
            <a:fld id="{A205337F-412E-AB4A-B607-7A91C4634492}" type="slidenum">
              <a:rPr lang="en-US" smtClean="0"/>
              <a:pPr/>
              <a:t>26</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29636332"/>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aseline="0" dirty="0" smtClean="0"/>
              <a:t>Bonus Army was former military seeking help. They wanted current payment on a promise of future payment.</a:t>
            </a:r>
            <a:endParaRPr lang="en-US" dirty="0"/>
          </a:p>
        </p:txBody>
      </p:sp>
      <p:sp>
        <p:nvSpPr>
          <p:cNvPr id="4" name="Slide Number Placeholder 3"/>
          <p:cNvSpPr>
            <a:spLocks noGrp="1"/>
          </p:cNvSpPr>
          <p:nvPr>
            <p:ph type="sldNum" sz="quarter" idx="10"/>
          </p:nvPr>
        </p:nvSpPr>
        <p:spPr/>
        <p:txBody>
          <a:bodyPr/>
          <a:lstStyle/>
          <a:p>
            <a:fld id="{A205337F-412E-AB4A-B607-7A91C4634492}" type="slidenum">
              <a:rPr lang="en-US" smtClean="0"/>
              <a:pPr/>
              <a:t>27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438250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19C6250-37D8-3F4A-AF61-AFE3C7C0BE0E}" type="datetimeFigureOut">
              <a:rPr lang="en-US" smtClean="0"/>
              <a:pPr/>
              <a:t>1/30/18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69035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9C6250-37D8-3F4A-AF61-AFE3C7C0BE0E}" type="datetimeFigureOut">
              <a:rPr lang="en-US" smtClean="0"/>
              <a:pPr/>
              <a:t>1/30/18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74960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9C6250-37D8-3F4A-AF61-AFE3C7C0BE0E}" type="datetimeFigureOut">
              <a:rPr lang="en-US" smtClean="0"/>
              <a:pPr/>
              <a:t>1/30/18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52683533"/>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9C6250-37D8-3F4A-AF61-AFE3C7C0BE0E}" type="datetimeFigureOut">
              <a:rPr lang="en-US" smtClean="0"/>
              <a:pPr/>
              <a:t>1/30/18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89563994"/>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19C6250-37D8-3F4A-AF61-AFE3C7C0BE0E}" type="datetimeFigureOut">
              <a:rPr lang="en-US" smtClean="0"/>
              <a:pPr/>
              <a:t>1/30/18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62601268"/>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19C6250-37D8-3F4A-AF61-AFE3C7C0BE0E}" type="datetimeFigureOut">
              <a:rPr lang="en-US" smtClean="0"/>
              <a:pPr/>
              <a:t>1/30/18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35298840"/>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19C6250-37D8-3F4A-AF61-AFE3C7C0BE0E}" type="datetimeFigureOut">
              <a:rPr lang="en-US" smtClean="0"/>
              <a:pPr/>
              <a:t>1/30/18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65351455"/>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19C6250-37D8-3F4A-AF61-AFE3C7C0BE0E}" type="datetimeFigureOut">
              <a:rPr lang="en-US" smtClean="0"/>
              <a:pPr/>
              <a:t>1/30/18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54528306"/>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9C6250-37D8-3F4A-AF61-AFE3C7C0BE0E}" type="datetimeFigureOut">
              <a:rPr lang="en-US" smtClean="0"/>
              <a:pPr/>
              <a:t>1/30/18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78428541"/>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9C6250-37D8-3F4A-AF61-AFE3C7C0BE0E}" type="datetimeFigureOut">
              <a:rPr lang="en-US" smtClean="0"/>
              <a:pPr/>
              <a:t>1/30/18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00331641"/>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19C6250-37D8-3F4A-AF61-AFE3C7C0BE0E}" type="datetimeFigureOut">
              <a:rPr lang="en-US" smtClean="0"/>
              <a:pPr/>
              <a:t>1/30/18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AE1C99-7958-6141-B954-82919BDC519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610197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9C6250-37D8-3F4A-AF61-AFE3C7C0BE0E}" type="datetimeFigureOut">
              <a:rPr lang="en-US" smtClean="0"/>
              <a:pPr/>
              <a:t>1/30/18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AE1C99-7958-6141-B954-82919BDC5191}"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72701299"/>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slide" Target="slide7.xml"/><Relationship Id="rId7" Type="http://schemas.openxmlformats.org/officeDocument/2006/relationships/image" Target="../media/image10.png"/><Relationship Id="rId8"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60400"/>
            <a:ext cx="7772400" cy="1470025"/>
          </a:xfrm>
        </p:spPr>
        <p:txBody>
          <a:bodyPr/>
          <a:lstStyle/>
          <a:p>
            <a:r>
              <a:rPr lang="en-US" dirty="0" smtClean="0"/>
              <a:t>Warm Up</a:t>
            </a:r>
            <a:endParaRPr lang="en-US" dirty="0"/>
          </a:p>
        </p:txBody>
      </p:sp>
      <p:sp>
        <p:nvSpPr>
          <p:cNvPr id="3" name="Subtitle 2"/>
          <p:cNvSpPr>
            <a:spLocks noGrp="1"/>
          </p:cNvSpPr>
          <p:nvPr>
            <p:ph type="subTitle" idx="1"/>
          </p:nvPr>
        </p:nvSpPr>
        <p:spPr>
          <a:xfrm>
            <a:off x="1371600" y="3009900"/>
            <a:ext cx="6400800" cy="1752600"/>
          </a:xfrm>
        </p:spPr>
        <p:txBody>
          <a:bodyPr/>
          <a:lstStyle/>
          <a:p>
            <a:r>
              <a:rPr lang="en-US" dirty="0" smtClean="0"/>
              <a:t>Page 236 #1,2,3,5</a:t>
            </a:r>
          </a:p>
          <a:p>
            <a:r>
              <a:rPr lang="en-US" dirty="0" smtClean="0"/>
              <a:t>Page 239 #4</a:t>
            </a:r>
          </a:p>
          <a:p>
            <a:r>
              <a:rPr lang="en-US" dirty="0" smtClean="0"/>
              <a:t>Page 243 #1,2,4</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7649" name="Picture 3" descr="chapter_activity"/>
          <p:cNvPicPr>
            <a:picLocks noGrp="1"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0" y="0"/>
            <a:ext cx="9144000" cy="8191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7651" name="Rectangle 7"/>
          <p:cNvSpPr>
            <a:spLocks noGrp="1" noChangeArrowheads="1"/>
          </p:cNvSpPr>
          <p:nvPr>
            <p:ph type="title"/>
          </p:nvPr>
        </p:nvSpPr>
        <p:spPr bwMode="auto">
          <a:xfrm>
            <a:off x="914400" y="7104063"/>
            <a:ext cx="8229600" cy="171450"/>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Progress Monitoring Transparency Section 4</a:t>
            </a:r>
          </a:p>
        </p:txBody>
      </p:sp>
      <p:pic>
        <p:nvPicPr>
          <p:cNvPr id="27653" name="Picture 18" descr="bttn_prev">
            <a:hlinkClick r:id="" action="ppaction://hlinkshowjump?jump=previousslide" highlightClick="1"/>
          </p:cNvPr>
          <p:cNvPicPr>
            <a:picLocks noChangeAspect="1" noChangeArrowheads="1"/>
          </p:cNvPicPr>
          <p:nvPr/>
        </p:nvPicPr>
        <p:blipFill>
          <a:blip r:embed="rId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8528050" y="6489700"/>
            <a:ext cx="420688" cy="3095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27654" name="Picture 19" descr="bttn_exit">
            <a:hlinkClick r:id="" action="ppaction://hlinkshowjump?jump=endshow" highlightClick="1"/>
          </p:cNvPr>
          <p:cNvPicPr>
            <a:picLocks noChangeAspect="1" noChangeArrowheads="1"/>
          </p:cNvPicPr>
          <p:nvPr/>
        </p:nvPicPr>
        <p:blipFill>
          <a:blip r:embed="rId5">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7467600" y="6491288"/>
            <a:ext cx="420688" cy="306387"/>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27655" name="Picture 20" descr="toc">
            <a:hlinkClick r:id="rId6" action="ppaction://hlinksldjump"/>
          </p:cNvPr>
          <p:cNvPicPr>
            <a:picLocks noChangeAspect="1" noChangeArrowheads="1"/>
          </p:cNvPicPr>
          <p:nvPr/>
        </p:nvPicPr>
        <p:blipFill>
          <a:blip r:embed="rId7">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8001000" y="6489700"/>
            <a:ext cx="420688" cy="3095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pic>
        <p:nvPicPr>
          <p:cNvPr id="27657" name="Picture 23" descr="pmtms_mv_p0224_dia"/>
          <p:cNvPicPr>
            <a:picLocks noChangeAspect="1" noChangeArrowheads="1"/>
          </p:cNvPicPr>
          <p:nvPr/>
        </p:nvPicPr>
        <p:blipFill>
          <a:blip r:embed="rId8">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356235" y="490537"/>
            <a:ext cx="8420490" cy="6068471"/>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11" name="Rectangle 10"/>
          <p:cNvSpPr/>
          <p:nvPr/>
        </p:nvSpPr>
        <p:spPr>
          <a:xfrm>
            <a:off x="5932080" y="1215973"/>
            <a:ext cx="2584701" cy="4081454"/>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What was the impact of installment sales ?</a:t>
            </a:r>
          </a:p>
          <a:p>
            <a:pPr algn="ctr"/>
            <a:r>
              <a:rPr lang="en-US" sz="2400" dirty="0" smtClean="0">
                <a:solidFill>
                  <a:schemeClr val="tx1"/>
                </a:solidFill>
              </a:rPr>
              <a:t>Personal debt increased by ___% from 1920 to 1929.</a:t>
            </a:r>
            <a:endParaRPr lang="en-US" sz="2400" dirty="0">
              <a:solidFill>
                <a:schemeClr val="tx1"/>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36973069"/>
      </p:ext>
    </p:extLst>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mp:transition xmlns:mp="http://schemas.microsoft.com/office/mac/powerpoint/2008/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 is life</a:t>
            </a:r>
            <a:endParaRPr lang="en-US" dirty="0"/>
          </a:p>
        </p:txBody>
      </p:sp>
      <p:sp>
        <p:nvSpPr>
          <p:cNvPr id="3" name="Content Placeholder 2"/>
          <p:cNvSpPr>
            <a:spLocks noGrp="1"/>
          </p:cNvSpPr>
          <p:nvPr>
            <p:ph idx="1"/>
          </p:nvPr>
        </p:nvSpPr>
        <p:spPr/>
        <p:txBody>
          <a:bodyPr>
            <a:normAutofit lnSpcReduction="10000"/>
          </a:bodyPr>
          <a:lstStyle/>
          <a:p>
            <a:pPr marL="0" indent="0">
              <a:buNone/>
            </a:pPr>
            <a:endParaRPr lang="en-US" dirty="0" smtClean="0"/>
          </a:p>
          <a:p>
            <a:pPr marL="0" indent="0">
              <a:buNone/>
            </a:pPr>
            <a:r>
              <a:rPr lang="en-US" dirty="0" smtClean="0"/>
              <a:t>Starting debt in 1920 was about $50 billion.</a:t>
            </a:r>
          </a:p>
          <a:p>
            <a:pPr marL="0" indent="0">
              <a:buNone/>
            </a:pPr>
            <a:r>
              <a:rPr lang="en-US" dirty="0" smtClean="0"/>
              <a:t>Ending debt in 1929 was about $70 billion.</a:t>
            </a:r>
          </a:p>
          <a:p>
            <a:pPr marL="0" indent="0">
              <a:buNone/>
            </a:pPr>
            <a:endParaRPr lang="en-US" dirty="0"/>
          </a:p>
          <a:p>
            <a:pPr marL="0" indent="0">
              <a:buNone/>
            </a:pPr>
            <a:r>
              <a:rPr lang="en-US" dirty="0" smtClean="0"/>
              <a:t>70-50=20</a:t>
            </a:r>
          </a:p>
          <a:p>
            <a:pPr marL="0" indent="0">
              <a:buNone/>
            </a:pPr>
            <a:r>
              <a:rPr lang="en-US" dirty="0" smtClean="0"/>
              <a:t>20/50=.40=40%</a:t>
            </a:r>
          </a:p>
          <a:p>
            <a:pPr marL="0" indent="0">
              <a:buNone/>
            </a:pPr>
            <a:r>
              <a:rPr lang="en-US" dirty="0" smtClean="0"/>
              <a:t>During the ten year period, personal debt increased by 40%. </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15304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06963" y="649111"/>
            <a:ext cx="8937037" cy="536222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Stock market 1926 to 1939</a:t>
            </a:r>
            <a:endParaRPr lang="en-US" dirty="0"/>
          </a:p>
        </p:txBody>
      </p:sp>
      <p:pic>
        <p:nvPicPr>
          <p:cNvPr id="4" name="Content Placeholder 3"/>
          <p:cNvPicPr>
            <a:picLocks noGrp="1" noChangeAspect="1"/>
          </p:cNvPicPr>
          <p:nvPr>
            <p:ph idx="1"/>
          </p:nvPr>
        </p:nvPicPr>
        <p:blipFill>
          <a:blip r:embed="rId2"/>
          <a:srcRect t="7225" b="7225"/>
          <a:stretch>
            <a:fillRect/>
          </a:stretch>
        </p:blipFill>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141409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LONG-term stock market performance</a:t>
            </a:r>
            <a:endParaRPr lang="en-US" dirty="0"/>
          </a:p>
        </p:txBody>
      </p:sp>
      <p:pic>
        <p:nvPicPr>
          <p:cNvPr id="4" name="Content Placeholder 3"/>
          <p:cNvPicPr>
            <a:picLocks noGrp="1" noChangeAspect="1"/>
          </p:cNvPicPr>
          <p:nvPr>
            <p:ph idx="1"/>
          </p:nvPr>
        </p:nvPicPr>
        <p:blipFill>
          <a:blip r:embed="rId2"/>
          <a:srcRect t="10297" b="10297"/>
          <a:stretch>
            <a:fillRect/>
          </a:stretch>
        </p:blipFill>
        <p:spPr/>
      </p:pic>
      <p:sp>
        <p:nvSpPr>
          <p:cNvPr id="5" name="TextBox 4"/>
          <p:cNvSpPr txBox="1"/>
          <p:nvPr/>
        </p:nvSpPr>
        <p:spPr>
          <a:xfrm>
            <a:off x="1084192" y="6288759"/>
            <a:ext cx="652643" cy="369332"/>
          </a:xfrm>
          <a:prstGeom prst="rect">
            <a:avLst/>
          </a:prstGeom>
          <a:noFill/>
        </p:spPr>
        <p:txBody>
          <a:bodyPr wrap="none" rtlCol="0">
            <a:spAutoFit/>
          </a:bodyPr>
          <a:lstStyle/>
          <a:p>
            <a:r>
              <a:rPr lang="en-US" dirty="0" smtClean="0"/>
              <a:t>1900</a:t>
            </a:r>
            <a:endParaRPr lang="en-US" dirty="0"/>
          </a:p>
        </p:txBody>
      </p:sp>
      <p:sp>
        <p:nvSpPr>
          <p:cNvPr id="6" name="TextBox 5"/>
          <p:cNvSpPr txBox="1"/>
          <p:nvPr/>
        </p:nvSpPr>
        <p:spPr>
          <a:xfrm>
            <a:off x="8005307" y="6154647"/>
            <a:ext cx="652643" cy="369332"/>
          </a:xfrm>
          <a:prstGeom prst="rect">
            <a:avLst/>
          </a:prstGeom>
          <a:noFill/>
        </p:spPr>
        <p:txBody>
          <a:bodyPr wrap="none" rtlCol="0">
            <a:spAutoFit/>
          </a:bodyPr>
          <a:lstStyle/>
          <a:p>
            <a:r>
              <a:rPr lang="en-US" dirty="0" smtClean="0"/>
              <a:t>2009</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4144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097" name="Picture 1"/>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643038" y="478831"/>
            <a:ext cx="8149435" cy="6106164"/>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3" name="TextBox 2"/>
          <p:cNvSpPr txBox="1"/>
          <p:nvPr/>
        </p:nvSpPr>
        <p:spPr>
          <a:xfrm>
            <a:off x="175320" y="109499"/>
            <a:ext cx="935435" cy="369332"/>
          </a:xfrm>
          <a:prstGeom prst="rect">
            <a:avLst/>
          </a:prstGeom>
          <a:solidFill>
            <a:schemeClr val="bg1"/>
          </a:solidFill>
          <a:ln w="28575" cap="flat" cmpd="sng" algn="ctr">
            <a:solidFill>
              <a:schemeClr val="tx1"/>
            </a:solidFill>
            <a:prstDash val="solid"/>
            <a:round/>
            <a:headEnd type="none" w="med" len="med"/>
            <a:tailEnd type="none" w="med" len="med"/>
          </a:ln>
        </p:spPr>
        <p:txBody>
          <a:bodyPr wrap="none" rtlCol="0">
            <a:spAutoFit/>
          </a:bodyPr>
          <a:lstStyle/>
          <a:p>
            <a:r>
              <a:rPr lang="en-US" dirty="0" smtClean="0"/>
              <a:t>Do Now</a:t>
            </a:r>
            <a:endParaRPr lang="en-US" dirty="0"/>
          </a:p>
        </p:txBody>
      </p:sp>
      <p:sp>
        <p:nvSpPr>
          <p:cNvPr id="4" name="TextBox 3"/>
          <p:cNvSpPr txBox="1"/>
          <p:nvPr/>
        </p:nvSpPr>
        <p:spPr>
          <a:xfrm>
            <a:off x="643038" y="5726668"/>
            <a:ext cx="1785840" cy="369332"/>
          </a:xfrm>
          <a:prstGeom prst="rect">
            <a:avLst/>
          </a:prstGeom>
          <a:solidFill>
            <a:schemeClr val="bg1"/>
          </a:solidFill>
          <a:ln w="28575" cap="flat" cmpd="sng" algn="ctr">
            <a:solidFill>
              <a:schemeClr val="tx1"/>
            </a:solidFill>
            <a:prstDash val="solid"/>
            <a:round/>
            <a:headEnd type="none" w="med" len="med"/>
            <a:tailEnd type="none" w="med" len="med"/>
          </a:ln>
        </p:spPr>
        <p:txBody>
          <a:bodyPr wrap="none" rtlCol="0">
            <a:spAutoFit/>
          </a:bodyPr>
          <a:lstStyle/>
          <a:p>
            <a:r>
              <a:rPr lang="en-US" dirty="0" smtClean="0"/>
              <a:t>Give an example.</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531938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121" name="Picture 1"/>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400112" y="297304"/>
            <a:ext cx="8322340" cy="6243381"/>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 name="TextBox 1"/>
          <p:cNvSpPr txBox="1"/>
          <p:nvPr/>
        </p:nvSpPr>
        <p:spPr>
          <a:xfrm>
            <a:off x="201349" y="157898"/>
            <a:ext cx="8521103" cy="584776"/>
          </a:xfrm>
          <a:prstGeom prst="rect">
            <a:avLst/>
          </a:prstGeom>
          <a:solidFill>
            <a:schemeClr val="bg1"/>
          </a:solidFill>
          <a:ln>
            <a:solidFill>
              <a:schemeClr val="tx1"/>
            </a:solidFill>
          </a:ln>
        </p:spPr>
        <p:txBody>
          <a:bodyPr wrap="square" rtlCol="0">
            <a:spAutoFit/>
          </a:bodyPr>
          <a:lstStyle/>
          <a:p>
            <a:r>
              <a:rPr lang="en-US" sz="3200" dirty="0" smtClean="0"/>
              <a:t>In a healthy economy, business spirals “up.”</a:t>
            </a:r>
            <a:endParaRPr lang="en-US" dirty="0"/>
          </a:p>
        </p:txBody>
      </p:sp>
      <p:sp>
        <p:nvSpPr>
          <p:cNvPr id="4" name="TextBox 3"/>
          <p:cNvSpPr txBox="1"/>
          <p:nvPr/>
        </p:nvSpPr>
        <p:spPr>
          <a:xfrm>
            <a:off x="7255292" y="755781"/>
            <a:ext cx="1467160" cy="369332"/>
          </a:xfrm>
          <a:prstGeom prst="rect">
            <a:avLst/>
          </a:prstGeom>
          <a:solidFill>
            <a:schemeClr val="bg1"/>
          </a:solidFill>
          <a:ln>
            <a:noFill/>
          </a:ln>
        </p:spPr>
        <p:txBody>
          <a:bodyPr wrap="square" rtlCol="0">
            <a:spAutoFit/>
          </a:bodyPr>
          <a:lstStyle/>
          <a:p>
            <a:endParaRPr lang="en-US" dirty="0"/>
          </a:p>
        </p:txBody>
      </p:sp>
      <p:sp>
        <p:nvSpPr>
          <p:cNvPr id="5" name="TextBox 4"/>
          <p:cNvSpPr txBox="1"/>
          <p:nvPr/>
        </p:nvSpPr>
        <p:spPr>
          <a:xfrm>
            <a:off x="353749" y="5963863"/>
            <a:ext cx="8521103" cy="584776"/>
          </a:xfrm>
          <a:prstGeom prst="rect">
            <a:avLst/>
          </a:prstGeom>
          <a:solidFill>
            <a:schemeClr val="bg1"/>
          </a:solidFill>
          <a:ln>
            <a:solidFill>
              <a:schemeClr val="tx1"/>
            </a:solidFill>
          </a:ln>
        </p:spPr>
        <p:txBody>
          <a:bodyPr wrap="square" rtlCol="0">
            <a:spAutoFit/>
          </a:bodyPr>
          <a:lstStyle/>
          <a:p>
            <a:r>
              <a:rPr lang="en-US" sz="3200" dirty="0" smtClean="0"/>
              <a:t>“</a:t>
            </a:r>
            <a:r>
              <a:rPr lang="en-US" sz="3200" dirty="0" err="1" smtClean="0"/>
              <a:t>Yeay</a:t>
            </a:r>
            <a:r>
              <a:rPr lang="en-US" sz="3200" dirty="0" smtClean="0"/>
              <a:t>! Isn’t this fun? I know it will last forever!”</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905468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Spirals go both ways.</a:t>
            </a:r>
            <a:endParaRPr lang="en-US" dirty="0"/>
          </a:p>
        </p:txBody>
      </p:sp>
      <p:pic>
        <p:nvPicPr>
          <p:cNvPr id="8" name="Content Placeholder 7"/>
          <p:cNvPicPr>
            <a:picLocks noGrp="1" noChangeAspect="1"/>
          </p:cNvPicPr>
          <p:nvPr>
            <p:ph idx="1"/>
          </p:nvPr>
        </p:nvPicPr>
        <p:blipFill>
          <a:blip r:embed="rId2"/>
          <a:srcRect l="4542" r="4542"/>
          <a:stretch>
            <a:fillRect/>
          </a:stretch>
        </p:blipFill>
        <p:spPr/>
      </p:pic>
      <p:sp>
        <p:nvSpPr>
          <p:cNvPr id="3" name="Oval Callout 2"/>
          <p:cNvSpPr/>
          <p:nvPr/>
        </p:nvSpPr>
        <p:spPr>
          <a:xfrm>
            <a:off x="6303804" y="3934346"/>
            <a:ext cx="1610800" cy="1084269"/>
          </a:xfrm>
          <a:prstGeom prst="wedgeEllipseCallout">
            <a:avLst>
              <a:gd name="adj1" fmla="val -97756"/>
              <a:gd name="adj2" fmla="val 103928"/>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ln>
                  <a:solidFill>
                    <a:schemeClr val="tx1"/>
                  </a:solidFill>
                </a:ln>
                <a:solidFill>
                  <a:schemeClr val="bg1"/>
                </a:solidFill>
              </a:rPr>
              <a:t>Too much debt!</a:t>
            </a:r>
            <a:endParaRPr lang="en-US" dirty="0">
              <a:ln>
                <a:solidFill>
                  <a:schemeClr val="tx1"/>
                </a:solidFill>
              </a:ln>
              <a:solidFill>
                <a:schemeClr val="bg1"/>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181065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idx="1"/>
          </p:nvPr>
        </p:nvSpPr>
        <p:spPr>
          <a:xfrm>
            <a:off x="457200" y="1600200"/>
            <a:ext cx="8229600" cy="1977887"/>
          </a:xfrm>
          <a:ln>
            <a:solidFill>
              <a:schemeClr val="tx1"/>
            </a:solidFill>
          </a:ln>
        </p:spPr>
        <p:txBody>
          <a:bodyPr>
            <a:normAutofit fontScale="97500" lnSpcReduction="10000"/>
          </a:bodyPr>
          <a:lstStyle/>
          <a:p>
            <a:pPr marL="0" indent="0" algn="ctr">
              <a:buNone/>
            </a:pPr>
            <a:r>
              <a:rPr lang="en-US" sz="6000" dirty="0" smtClean="0"/>
              <a:t>What caused the </a:t>
            </a:r>
          </a:p>
          <a:p>
            <a:pPr marL="0" indent="0" algn="ctr">
              <a:buNone/>
            </a:pPr>
            <a:r>
              <a:rPr lang="en-US" sz="6000" dirty="0" smtClean="0"/>
              <a:t>Great Depression?</a:t>
            </a:r>
            <a:endParaRPr lang="en-US" sz="60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048218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ln w="38100" cap="flat" cmpd="sng" algn="ctr">
            <a:solidFill>
              <a:schemeClr val="tx1"/>
            </a:solidFill>
            <a:prstDash val="solid"/>
            <a:round/>
            <a:headEnd type="none" w="med" len="med"/>
            <a:tailEnd type="none" w="med" len="med"/>
          </a:ln>
        </p:spPr>
        <p:txBody>
          <a:bodyPr>
            <a:normAutofit fontScale="90000"/>
          </a:bodyPr>
          <a:lstStyle/>
          <a:p>
            <a:r>
              <a:rPr lang="en-US" dirty="0" smtClean="0"/>
              <a:t>What caused the Great Depression?</a:t>
            </a:r>
            <a:endParaRPr lang="en-US" dirty="0"/>
          </a:p>
        </p:txBody>
      </p:sp>
      <p:sp>
        <p:nvSpPr>
          <p:cNvPr id="3" name="Content Placeholder 2"/>
          <p:cNvSpPr>
            <a:spLocks noGrp="1"/>
          </p:cNvSpPr>
          <p:nvPr>
            <p:ph idx="1"/>
          </p:nvPr>
        </p:nvSpPr>
        <p:spPr>
          <a:xfrm>
            <a:off x="457200" y="1641893"/>
            <a:ext cx="8229600" cy="4600398"/>
          </a:xfrm>
        </p:spPr>
        <p:txBody>
          <a:bodyPr>
            <a:normAutofit/>
          </a:bodyPr>
          <a:lstStyle/>
          <a:p>
            <a:r>
              <a:rPr lang="en-US" dirty="0" smtClean="0"/>
              <a:t>Citizens borrowed too much money. They bought consumer goods on </a:t>
            </a:r>
            <a:r>
              <a:rPr lang="en-US" i="1" dirty="0" smtClean="0"/>
              <a:t>installment</a:t>
            </a:r>
            <a:r>
              <a:rPr lang="en-US" dirty="0" smtClean="0"/>
              <a:t> plans (debt).</a:t>
            </a:r>
          </a:p>
          <a:p>
            <a:r>
              <a:rPr lang="en-US" dirty="0" smtClean="0"/>
              <a:t>Businesses borrowed too much (debt).</a:t>
            </a:r>
          </a:p>
          <a:p>
            <a:r>
              <a:rPr lang="en-US" dirty="0" smtClean="0"/>
              <a:t>People bought stocks on </a:t>
            </a:r>
            <a:r>
              <a:rPr lang="en-US" i="1" dirty="0" smtClean="0"/>
              <a:t>margin</a:t>
            </a:r>
            <a:r>
              <a:rPr lang="en-US" dirty="0" smtClean="0"/>
              <a:t> (debt).</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950063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60400"/>
            <a:ext cx="7772400" cy="1470025"/>
          </a:xfrm>
        </p:spPr>
        <p:txBody>
          <a:bodyPr/>
          <a:lstStyle/>
          <a:p>
            <a:r>
              <a:rPr lang="en-US" dirty="0" smtClean="0"/>
              <a:t>Warm Up</a:t>
            </a:r>
            <a:endParaRPr lang="en-US" dirty="0"/>
          </a:p>
        </p:txBody>
      </p:sp>
      <p:sp>
        <p:nvSpPr>
          <p:cNvPr id="3" name="Subtitle 2"/>
          <p:cNvSpPr>
            <a:spLocks noGrp="1"/>
          </p:cNvSpPr>
          <p:nvPr>
            <p:ph type="subTitle" idx="1"/>
          </p:nvPr>
        </p:nvSpPr>
        <p:spPr>
          <a:xfrm>
            <a:off x="1371600" y="3009900"/>
            <a:ext cx="6400800" cy="1752600"/>
          </a:xfrm>
        </p:spPr>
        <p:txBody>
          <a:bodyPr/>
          <a:lstStyle/>
          <a:p>
            <a:r>
              <a:rPr lang="en-US" dirty="0" smtClean="0"/>
              <a:t>Page 236 #1,2,3,5</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ln w="38100" cmpd="sng">
            <a:solidFill>
              <a:schemeClr val="tx1"/>
            </a:solidFill>
          </a:ln>
        </p:spPr>
        <p:txBody>
          <a:bodyPr>
            <a:normAutofit fontScale="90000"/>
          </a:bodyPr>
          <a:lstStyle/>
          <a:p>
            <a:r>
              <a:rPr lang="en-US" dirty="0"/>
              <a:t>What caused the Great Depression?</a:t>
            </a:r>
          </a:p>
        </p:txBody>
      </p:sp>
      <p:sp>
        <p:nvSpPr>
          <p:cNvPr id="3" name="Content Placeholder 2"/>
          <p:cNvSpPr>
            <a:spLocks noGrp="1"/>
          </p:cNvSpPr>
          <p:nvPr>
            <p:ph idx="1"/>
          </p:nvPr>
        </p:nvSpPr>
        <p:spPr>
          <a:xfrm>
            <a:off x="457200" y="1417638"/>
            <a:ext cx="8229600" cy="5018616"/>
          </a:xfrm>
        </p:spPr>
        <p:txBody>
          <a:bodyPr>
            <a:normAutofit/>
          </a:bodyPr>
          <a:lstStyle/>
          <a:p>
            <a:r>
              <a:rPr lang="en-US" dirty="0" smtClean="0"/>
              <a:t>Farmers borrowed to buy machinery (debt).</a:t>
            </a:r>
          </a:p>
          <a:p>
            <a:pPr marL="0" indent="0"/>
            <a:r>
              <a:rPr lang="en-US" dirty="0" smtClean="0"/>
              <a:t>The farmers could not sell what they had grown because the demand for food fell after the war ended (no more troops to feed). </a:t>
            </a:r>
            <a:r>
              <a:rPr lang="en-US" i="1" dirty="0" smtClean="0"/>
              <a:t>Also, </a:t>
            </a:r>
            <a:r>
              <a:rPr lang="en-US" dirty="0" smtClean="0"/>
              <a:t>Europe was not buying food. European farmers could now farm since WWI was over. </a:t>
            </a:r>
          </a:p>
          <a:p>
            <a:pPr marL="0" indent="0"/>
            <a:r>
              <a:rPr lang="en-US" dirty="0" smtClean="0"/>
              <a:t>The Smoot-Hawley </a:t>
            </a:r>
            <a:r>
              <a:rPr lang="en-US" i="1" dirty="0" smtClean="0"/>
              <a:t>Tariff</a:t>
            </a:r>
            <a:r>
              <a:rPr lang="en-US" dirty="0" smtClean="0"/>
              <a:t> passed by the Congress of the United States. This slowed trade with Europe. “The tariff game goes both ways.”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74868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ln w="38100" cmpd="sng">
            <a:solidFill>
              <a:schemeClr val="tx1"/>
            </a:solidFill>
          </a:ln>
        </p:spPr>
        <p:txBody>
          <a:bodyPr>
            <a:normAutofit fontScale="90000"/>
          </a:bodyPr>
          <a:lstStyle/>
          <a:p>
            <a:r>
              <a:rPr lang="en-US" dirty="0"/>
              <a:t>What caused the Great Depression?</a:t>
            </a:r>
          </a:p>
        </p:txBody>
      </p:sp>
      <p:sp>
        <p:nvSpPr>
          <p:cNvPr id="3" name="Content Placeholder 2"/>
          <p:cNvSpPr>
            <a:spLocks noGrp="1"/>
          </p:cNvSpPr>
          <p:nvPr>
            <p:ph idx="1"/>
          </p:nvPr>
        </p:nvSpPr>
        <p:spPr>
          <a:xfrm>
            <a:off x="457200" y="1829624"/>
            <a:ext cx="8229600" cy="3066932"/>
          </a:xfrm>
        </p:spPr>
        <p:txBody>
          <a:bodyPr>
            <a:normAutofit lnSpcReduction="10000"/>
          </a:bodyPr>
          <a:lstStyle/>
          <a:p>
            <a:r>
              <a:rPr lang="en-US" dirty="0" smtClean="0"/>
              <a:t>The federal government had not protected banks from “bank runs.”</a:t>
            </a:r>
          </a:p>
          <a:p>
            <a:r>
              <a:rPr lang="en-US" dirty="0" smtClean="0"/>
              <a:t>When people became nervous, they pulled all of their money out of the banks. This destroyed many banks. (No money to lend.)</a:t>
            </a:r>
          </a:p>
          <a:p>
            <a:pPr marL="0" indent="0">
              <a:buNone/>
            </a:pPr>
            <a:r>
              <a:rPr lang="en-US" dirty="0"/>
              <a:t>	</a:t>
            </a:r>
            <a:endParaRPr lang="en-US" dirty="0" smtClean="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534790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caused the Great Depression?</a:t>
            </a: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sz="4400" dirty="0" smtClean="0"/>
              <a:t>Was the stock market crash of October 1929 “cause” or “effect”?</a:t>
            </a:r>
            <a:endParaRPr lang="en-US" sz="44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044164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768685" y="100235"/>
            <a:ext cx="7702649" cy="6574449"/>
          </a:xfrm>
          <a:prstGeom prst="rect">
            <a:avLst/>
          </a:prstGeom>
        </p:spPr>
      </p:pic>
      <p:sp>
        <p:nvSpPr>
          <p:cNvPr id="7" name="Rectangle 6"/>
          <p:cNvSpPr/>
          <p:nvPr/>
        </p:nvSpPr>
        <p:spPr>
          <a:xfrm>
            <a:off x="104746" y="100235"/>
            <a:ext cx="2134200" cy="933908"/>
          </a:xfrm>
          <a:prstGeom prst="rect">
            <a:avLst/>
          </a:prstGeom>
          <a:solidFill>
            <a:schemeClr val="bg1"/>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dirty="0" smtClean="0">
                <a:solidFill>
                  <a:schemeClr val="tx1"/>
                </a:solidFill>
              </a:rPr>
              <a:t>Surface.</a:t>
            </a:r>
          </a:p>
          <a:p>
            <a:r>
              <a:rPr lang="en-US" dirty="0" smtClean="0">
                <a:solidFill>
                  <a:schemeClr val="tx1"/>
                </a:solidFill>
              </a:rPr>
              <a:t>Infer.</a:t>
            </a:r>
          </a:p>
          <a:p>
            <a:endParaRPr lang="en-US" dirty="0">
              <a:solidFill>
                <a:schemeClr val="tx1"/>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778937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279044" y="157129"/>
            <a:ext cx="6825679" cy="6518523"/>
          </a:xfrm>
          <a:prstGeom prst="rect">
            <a:avLst/>
          </a:prstGeom>
        </p:spPr>
      </p:pic>
      <p:sp>
        <p:nvSpPr>
          <p:cNvPr id="5" name="Rectangle 4"/>
          <p:cNvSpPr/>
          <p:nvPr/>
        </p:nvSpPr>
        <p:spPr>
          <a:xfrm>
            <a:off x="104746" y="100235"/>
            <a:ext cx="2134200" cy="746360"/>
          </a:xfrm>
          <a:prstGeom prst="rect">
            <a:avLst/>
          </a:prstGeom>
          <a:solidFill>
            <a:schemeClr val="bg1"/>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dirty="0" smtClean="0">
                <a:solidFill>
                  <a:schemeClr val="tx1"/>
                </a:solidFill>
              </a:rPr>
              <a:t>Surface.</a:t>
            </a:r>
          </a:p>
          <a:p>
            <a:r>
              <a:rPr lang="en-US" dirty="0" smtClean="0">
                <a:solidFill>
                  <a:schemeClr val="tx1"/>
                </a:solidFill>
              </a:rPr>
              <a:t>Infer.</a:t>
            </a:r>
            <a:endParaRPr lang="en-US" dirty="0">
              <a:solidFill>
                <a:schemeClr val="tx1"/>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526588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How do you manage “</a:t>
            </a:r>
            <a:r>
              <a:rPr lang="en-US" sz="3600" dirty="0" err="1" smtClean="0"/>
              <a:t>knowns</a:t>
            </a:r>
            <a:r>
              <a:rPr lang="en-US" sz="3600" dirty="0" smtClean="0"/>
              <a:t>,” “unknowns” and grey areas in-between?</a:t>
            </a:r>
            <a:endParaRPr lang="en-US" sz="3600" dirty="0"/>
          </a:p>
        </p:txBody>
      </p:sp>
      <p:sp>
        <p:nvSpPr>
          <p:cNvPr id="4" name="Oval 3"/>
          <p:cNvSpPr/>
          <p:nvPr/>
        </p:nvSpPr>
        <p:spPr>
          <a:xfrm>
            <a:off x="1594556" y="2455333"/>
            <a:ext cx="3372555" cy="3118556"/>
          </a:xfrm>
          <a:prstGeom prst="ellipse">
            <a:avLst/>
          </a:prstGeom>
          <a:noFill/>
          <a:ln w="381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Known</a:t>
            </a:r>
            <a:endParaRPr lang="en-US" dirty="0">
              <a:solidFill>
                <a:schemeClr val="tx1"/>
              </a:solidFill>
            </a:endParaRPr>
          </a:p>
        </p:txBody>
      </p:sp>
      <p:sp>
        <p:nvSpPr>
          <p:cNvPr id="5" name="Oval 4"/>
          <p:cNvSpPr/>
          <p:nvPr/>
        </p:nvSpPr>
        <p:spPr>
          <a:xfrm>
            <a:off x="3934178" y="2607733"/>
            <a:ext cx="3372555" cy="3118556"/>
          </a:xfrm>
          <a:prstGeom prst="ellipse">
            <a:avLst/>
          </a:prstGeom>
          <a:noFill/>
          <a:ln w="38100" cap="flat" cmpd="sng" algn="ctr">
            <a:solidFill>
              <a:schemeClr val="tx1"/>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Unknown</a:t>
            </a:r>
            <a:endParaRPr lang="en-US" dirty="0">
              <a:solidFill>
                <a:schemeClr val="tx1"/>
              </a:solidFill>
            </a:endParaRPr>
          </a:p>
        </p:txBody>
      </p:sp>
      <p:sp>
        <p:nvSpPr>
          <p:cNvPr id="7" name="TextBox 6"/>
          <p:cNvSpPr txBox="1"/>
          <p:nvPr/>
        </p:nvSpPr>
        <p:spPr>
          <a:xfrm>
            <a:off x="4120444" y="3838222"/>
            <a:ext cx="625592" cy="369332"/>
          </a:xfrm>
          <a:prstGeom prst="rect">
            <a:avLst/>
          </a:prstGeom>
          <a:noFill/>
        </p:spPr>
        <p:txBody>
          <a:bodyPr wrap="none" rtlCol="0">
            <a:spAutoFit/>
          </a:bodyPr>
          <a:lstStyle/>
          <a:p>
            <a:r>
              <a:rPr lang="en-US" dirty="0" smtClean="0"/>
              <a:t>Grey </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4543"/>
          </a:xfrm>
          <a:ln w="38100" cmpd="sng">
            <a:solidFill>
              <a:schemeClr val="tx1"/>
            </a:solidFill>
          </a:ln>
        </p:spPr>
        <p:txBody>
          <a:bodyPr>
            <a:normAutofit/>
          </a:bodyPr>
          <a:lstStyle/>
          <a:p>
            <a:r>
              <a:rPr lang="en-US" sz="3600" dirty="0" smtClean="0"/>
              <a:t>What did Hoover do to fix the economy?</a:t>
            </a:r>
            <a:endParaRPr lang="en-US" sz="3600" dirty="0"/>
          </a:p>
        </p:txBody>
      </p:sp>
      <p:sp>
        <p:nvSpPr>
          <p:cNvPr id="3" name="Content Placeholder 2"/>
          <p:cNvSpPr>
            <a:spLocks noGrp="1"/>
          </p:cNvSpPr>
          <p:nvPr>
            <p:ph idx="1"/>
          </p:nvPr>
        </p:nvSpPr>
        <p:spPr>
          <a:xfrm>
            <a:off x="263303" y="1282913"/>
            <a:ext cx="8718668" cy="5329574"/>
          </a:xfrm>
        </p:spPr>
        <p:txBody>
          <a:bodyPr>
            <a:noAutofit/>
          </a:bodyPr>
          <a:lstStyle/>
          <a:p>
            <a:r>
              <a:rPr lang="en-US" sz="2800" dirty="0" smtClean="0"/>
              <a:t>Wanted “</a:t>
            </a:r>
            <a:r>
              <a:rPr lang="en-US" sz="2800" b="1" dirty="0" smtClean="0"/>
              <a:t>rugged individualism</a:t>
            </a:r>
            <a:r>
              <a:rPr lang="en-US" sz="2800" dirty="0" smtClean="0"/>
              <a:t>” to keep the economy moving.</a:t>
            </a:r>
            <a:r>
              <a:rPr lang="en-US" sz="2800" dirty="0"/>
              <a:t> </a:t>
            </a:r>
            <a:r>
              <a:rPr lang="en-US" sz="2800" dirty="0" smtClean="0"/>
              <a:t>(Limited </a:t>
            </a:r>
            <a:r>
              <a:rPr lang="en-US" sz="2800" dirty="0"/>
              <a:t>government intervention</a:t>
            </a:r>
            <a:r>
              <a:rPr lang="en-US" sz="2800" dirty="0" smtClean="0"/>
              <a:t>.) </a:t>
            </a:r>
          </a:p>
          <a:p>
            <a:r>
              <a:rPr lang="en-US" sz="2800" b="1" dirty="0" smtClean="0"/>
              <a:t>Asked businesses </a:t>
            </a:r>
            <a:r>
              <a:rPr lang="en-US" sz="2800" dirty="0" smtClean="0"/>
              <a:t>to keep factories open and to maintain employee wages. (They did not.)</a:t>
            </a:r>
          </a:p>
          <a:p>
            <a:r>
              <a:rPr lang="en-US" sz="2800" b="1" dirty="0" smtClean="0"/>
              <a:t>National </a:t>
            </a:r>
            <a:r>
              <a:rPr lang="en-US" sz="2800" b="1" dirty="0"/>
              <a:t>Credit Corporation </a:t>
            </a:r>
            <a:r>
              <a:rPr lang="en-US" sz="2800" dirty="0"/>
              <a:t>(NCC) </a:t>
            </a:r>
            <a:r>
              <a:rPr lang="en-US" sz="2800" dirty="0" smtClean="0"/>
              <a:t>to help banks.</a:t>
            </a:r>
          </a:p>
          <a:p>
            <a:r>
              <a:rPr lang="en-US" sz="2800" b="1" dirty="0" smtClean="0"/>
              <a:t>Reconstruction </a:t>
            </a:r>
            <a:r>
              <a:rPr lang="en-US" sz="2800" b="1" dirty="0"/>
              <a:t>Finance Corporation </a:t>
            </a:r>
            <a:r>
              <a:rPr lang="en-US" sz="2800" dirty="0"/>
              <a:t>(RFC) to provide loans to </a:t>
            </a:r>
            <a:r>
              <a:rPr lang="en-US" sz="2800" dirty="0" smtClean="0"/>
              <a:t>businesses. It was not enough.</a:t>
            </a:r>
          </a:p>
          <a:p>
            <a:r>
              <a:rPr lang="en-US" sz="2800" dirty="0" smtClean="0"/>
              <a:t>Hoover </a:t>
            </a:r>
            <a:r>
              <a:rPr lang="en-US" sz="2800" dirty="0"/>
              <a:t>believed </a:t>
            </a:r>
            <a:r>
              <a:rPr lang="en-US" sz="2800" dirty="0" smtClean="0"/>
              <a:t>state </a:t>
            </a:r>
            <a:r>
              <a:rPr lang="en-US" sz="2800" dirty="0"/>
              <a:t>and local governments—not the federal government—should provide relief assistance</a:t>
            </a:r>
            <a:r>
              <a:rPr lang="en-US" sz="2800" dirty="0" smtClean="0"/>
              <a:t>. </a:t>
            </a:r>
            <a:r>
              <a:rPr lang="en-US" sz="2800" i="1" dirty="0" smtClean="0"/>
              <a:t>But</a:t>
            </a:r>
            <a:r>
              <a:rPr lang="en-US" sz="2800" dirty="0" smtClean="0"/>
              <a:t> Congress passed the</a:t>
            </a:r>
            <a:r>
              <a:rPr lang="en-US" sz="2800" i="1" dirty="0" smtClean="0"/>
              <a:t> federal </a:t>
            </a:r>
            <a:r>
              <a:rPr lang="en-US" sz="2800" b="1" dirty="0" smtClean="0"/>
              <a:t>Emergency Relief and Construction Act</a:t>
            </a:r>
            <a:r>
              <a:rPr lang="en-US" sz="2800" dirty="0" smtClean="0"/>
              <a:t> to fund public works.</a:t>
            </a:r>
            <a:endParaRPr lang="en-US" sz="28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893378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the “Bonus Army” want?</a:t>
            </a:r>
            <a:endParaRPr lang="en-US" dirty="0"/>
          </a:p>
        </p:txBody>
      </p:sp>
      <p:pic>
        <p:nvPicPr>
          <p:cNvPr id="4" name="Content Placeholder 3"/>
          <p:cNvPicPr>
            <a:picLocks noGrp="1" noChangeAspect="1"/>
          </p:cNvPicPr>
          <p:nvPr>
            <p:ph idx="1"/>
          </p:nvPr>
        </p:nvPicPr>
        <p:blipFill>
          <a:blip r:embed="rId3"/>
          <a:srcRect t="7532" b="7532"/>
          <a:stretch>
            <a:fillRect/>
          </a:stretch>
        </p:blipFill>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265029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happened to the soil?</a:t>
            </a:r>
            <a:endParaRPr lang="en-US" dirty="0"/>
          </a:p>
        </p:txBody>
      </p:sp>
      <p:pic>
        <p:nvPicPr>
          <p:cNvPr id="6" name="Content Placeholder 5"/>
          <p:cNvPicPr>
            <a:picLocks noGrp="1" noChangeAspect="1"/>
          </p:cNvPicPr>
          <p:nvPr>
            <p:ph idx="1"/>
          </p:nvPr>
        </p:nvPicPr>
        <p:blipFill>
          <a:blip r:embed="rId3"/>
          <a:srcRect t="7613" b="7613"/>
          <a:stretch>
            <a:fillRect/>
          </a:stretch>
        </p:blipFill>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4453677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63304" y="274638"/>
            <a:ext cx="8423496" cy="1143000"/>
          </a:xfrm>
        </p:spPr>
        <p:txBody>
          <a:bodyPr>
            <a:normAutofit fontScale="90000"/>
          </a:bodyPr>
          <a:lstStyle/>
          <a:p>
            <a:r>
              <a:rPr lang="en-US" dirty="0" smtClean="0"/>
              <a:t>Who feeds you when you have no money?</a:t>
            </a:r>
            <a:endParaRPr lang="en-US" dirty="0"/>
          </a:p>
        </p:txBody>
      </p:sp>
      <p:pic>
        <p:nvPicPr>
          <p:cNvPr id="4" name="Content Placeholder 3"/>
          <p:cNvPicPr>
            <a:picLocks noGrp="1" noChangeAspect="1"/>
          </p:cNvPicPr>
          <p:nvPr>
            <p:ph idx="1"/>
          </p:nvPr>
        </p:nvPicPr>
        <p:blipFill>
          <a:blip r:embed="rId3"/>
          <a:srcRect t="13944" b="13944"/>
          <a:stretch>
            <a:fillRect/>
          </a:stretch>
        </p:blipFill>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359739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66889"/>
            <a:ext cx="7772400" cy="1711018"/>
          </a:xfrm>
          <a:ln w="38100" cap="flat" cmpd="sng" algn="ctr">
            <a:solidFill>
              <a:schemeClr val="tx1"/>
            </a:solidFill>
            <a:prstDash val="solid"/>
            <a:round/>
            <a:headEnd type="none" w="med" len="med"/>
            <a:tailEnd type="none" w="med" len="med"/>
          </a:ln>
        </p:spPr>
        <p:txBody>
          <a:bodyPr>
            <a:noAutofit/>
          </a:bodyPr>
          <a:lstStyle/>
          <a:p>
            <a:r>
              <a:rPr lang="en-US" sz="2800" dirty="0" smtClean="0"/>
              <a:t>When you think about the Great Depression, what</a:t>
            </a:r>
            <a:r>
              <a:rPr lang="en-US" sz="2800" i="1" dirty="0" smtClean="0"/>
              <a:t> causes </a:t>
            </a:r>
            <a:r>
              <a:rPr lang="en-US" sz="2800" dirty="0" smtClean="0"/>
              <a:t>during</a:t>
            </a:r>
            <a:r>
              <a:rPr lang="en-US" sz="2800" i="1" dirty="0" smtClean="0"/>
              <a:t> the </a:t>
            </a:r>
            <a:r>
              <a:rPr lang="en-US" sz="2800" dirty="0" smtClean="0"/>
              <a:t>1920s (before the crash) were similar to today?</a:t>
            </a:r>
            <a:endParaRPr lang="en-US" sz="2800" dirty="0"/>
          </a:p>
        </p:txBody>
      </p:sp>
      <p:sp>
        <p:nvSpPr>
          <p:cNvPr id="4" name="TextBox 3"/>
          <p:cNvSpPr txBox="1"/>
          <p:nvPr/>
        </p:nvSpPr>
        <p:spPr>
          <a:xfrm>
            <a:off x="310445" y="0"/>
            <a:ext cx="1118880" cy="369332"/>
          </a:xfrm>
          <a:prstGeom prst="rect">
            <a:avLst/>
          </a:prstGeom>
          <a:noFill/>
        </p:spPr>
        <p:txBody>
          <a:bodyPr wrap="square" rtlCol="0">
            <a:spAutoFit/>
          </a:bodyPr>
          <a:lstStyle/>
          <a:p>
            <a:r>
              <a:rPr lang="en-US" dirty="0" smtClean="0"/>
              <a:t>Do Now</a:t>
            </a:r>
            <a:endParaRPr lang="en-US" dirty="0"/>
          </a:p>
        </p:txBody>
      </p:sp>
      <p:cxnSp>
        <p:nvCxnSpPr>
          <p:cNvPr id="6" name="Straight Connector 5"/>
          <p:cNvCxnSpPr/>
          <p:nvPr/>
        </p:nvCxnSpPr>
        <p:spPr>
          <a:xfrm flipV="1">
            <a:off x="1429325" y="2709333"/>
            <a:ext cx="6585786" cy="14111"/>
          </a:xfrm>
          <a:prstGeom prst="line">
            <a:avLst/>
          </a:prstGeom>
          <a:ln w="381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2709333" y="4614333"/>
            <a:ext cx="3781778" cy="1588"/>
          </a:xfrm>
          <a:prstGeom prst="line">
            <a:avLst/>
          </a:prstGeom>
          <a:ln w="381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300111" y="2047501"/>
            <a:ext cx="1301182" cy="646331"/>
          </a:xfrm>
          <a:prstGeom prst="rect">
            <a:avLst/>
          </a:prstGeom>
          <a:noFill/>
        </p:spPr>
        <p:txBody>
          <a:bodyPr wrap="none" rtlCol="0">
            <a:spAutoFit/>
          </a:bodyPr>
          <a:lstStyle/>
          <a:p>
            <a:r>
              <a:rPr lang="en-US" sz="3600" dirty="0" smtClean="0"/>
              <a:t>1920s</a:t>
            </a:r>
            <a:endParaRPr lang="en-US" sz="3600" dirty="0"/>
          </a:p>
        </p:txBody>
      </p:sp>
      <p:sp>
        <p:nvSpPr>
          <p:cNvPr id="11" name="TextBox 10"/>
          <p:cNvSpPr txBox="1"/>
          <p:nvPr/>
        </p:nvSpPr>
        <p:spPr>
          <a:xfrm>
            <a:off x="5522892" y="2077907"/>
            <a:ext cx="1120619" cy="646331"/>
          </a:xfrm>
          <a:prstGeom prst="rect">
            <a:avLst/>
          </a:prstGeom>
          <a:noFill/>
        </p:spPr>
        <p:txBody>
          <a:bodyPr wrap="none" rtlCol="0">
            <a:spAutoFit/>
          </a:bodyPr>
          <a:lstStyle/>
          <a:p>
            <a:r>
              <a:rPr lang="en-US" sz="3600" dirty="0" smtClean="0"/>
              <a:t>2018</a:t>
            </a:r>
            <a:endParaRPr lang="en-US" sz="36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5" descr="C:\Users\rakesh.jawale\Desktop\HSGEO15_TC_C07_L1_ls04\Image.png"/>
          <p:cNvPicPr>
            <a:picLocks noChangeAspect="1" noChangeArrowheads="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0" y="-15489"/>
            <a:ext cx="9305474" cy="6863717"/>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1027" name="Text Box 3"/>
          <p:cNvSpPr txBox="1">
            <a:spLocks noChangeArrowheads="1"/>
          </p:cNvSpPr>
          <p:nvPr/>
        </p:nvSpPr>
        <p:spPr bwMode="auto">
          <a:xfrm>
            <a:off x="135753" y="21441"/>
            <a:ext cx="8506808" cy="4524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82314" tIns="41157" rIns="82314" bIns="41157">
            <a:spAutoFit/>
          </a:bodyPr>
          <a:lstStyle>
            <a:lvl1pPr>
              <a:defRPr sz="2400">
                <a:solidFill>
                  <a:schemeClr val="tx1"/>
                </a:solidFill>
                <a:latin typeface="Myriad Pro" charset="0"/>
                <a:ea typeface="ＭＳ Ｐゴシック" charset="0"/>
                <a:cs typeface="Geneva" charset="0"/>
              </a:defRPr>
            </a:lvl1pPr>
            <a:lvl2pPr marL="742950" indent="-285750">
              <a:defRPr sz="2400">
                <a:solidFill>
                  <a:schemeClr val="tx1"/>
                </a:solidFill>
                <a:latin typeface="Myriad Pro" charset="0"/>
                <a:ea typeface="Geneva" charset="0"/>
                <a:cs typeface="Geneva" charset="0"/>
              </a:defRPr>
            </a:lvl2pPr>
            <a:lvl3pPr marL="1143000" indent="-228600">
              <a:defRPr sz="2400">
                <a:solidFill>
                  <a:schemeClr val="tx1"/>
                </a:solidFill>
                <a:latin typeface="Myriad Pro" charset="0"/>
                <a:ea typeface="Geneva" charset="0"/>
                <a:cs typeface="Geneva" charset="0"/>
              </a:defRPr>
            </a:lvl3pPr>
            <a:lvl4pPr marL="1600200" indent="-228600">
              <a:defRPr sz="2400">
                <a:solidFill>
                  <a:schemeClr val="tx1"/>
                </a:solidFill>
                <a:latin typeface="Myriad Pro" charset="0"/>
                <a:ea typeface="Geneva" charset="0"/>
                <a:cs typeface="Geneva" charset="0"/>
              </a:defRPr>
            </a:lvl4pPr>
            <a:lvl5pPr marL="2057400" indent="-228600">
              <a:defRPr sz="2400">
                <a:solidFill>
                  <a:schemeClr val="tx1"/>
                </a:solidFill>
                <a:latin typeface="Myriad Pro" charset="0"/>
                <a:ea typeface="Geneva" charset="0"/>
                <a:cs typeface="Geneva" charset="0"/>
              </a:defRPr>
            </a:lvl5pPr>
            <a:lvl6pPr marL="25146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6pPr>
            <a:lvl7pPr marL="29718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7pPr>
            <a:lvl8pPr marL="34290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8pPr>
            <a:lvl9pPr marL="38862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9pPr>
          </a:lstStyle>
          <a:p>
            <a:r>
              <a:rPr lang="en-US" b="1" dirty="0">
                <a:solidFill>
                  <a:schemeClr val="bg1"/>
                </a:solidFill>
                <a:latin typeface="Verdana" charset="0"/>
                <a:cs typeface="Verdana" charset="0"/>
              </a:rPr>
              <a:t>Franklin Roosevelt's First </a:t>
            </a:r>
            <a:r>
              <a:rPr lang="en-US" b="1" dirty="0" smtClean="0">
                <a:solidFill>
                  <a:schemeClr val="bg1"/>
                </a:solidFill>
                <a:latin typeface="Verdana" charset="0"/>
                <a:cs typeface="Verdana" charset="0"/>
              </a:rPr>
              <a:t>Inaugural  </a:t>
            </a:r>
            <a:r>
              <a:rPr lang="en-US" b="1" dirty="0">
                <a:solidFill>
                  <a:schemeClr val="bg1"/>
                </a:solidFill>
                <a:latin typeface="Verdana" charset="0"/>
                <a:cs typeface="Verdana" charset="0"/>
              </a:rPr>
              <a:t>Address</a:t>
            </a:r>
          </a:p>
        </p:txBody>
      </p:sp>
      <p:sp>
        <p:nvSpPr>
          <p:cNvPr id="3076" name="Text Box 2"/>
          <p:cNvSpPr txBox="1">
            <a:spLocks noChangeArrowheads="1"/>
          </p:cNvSpPr>
          <p:nvPr/>
        </p:nvSpPr>
        <p:spPr bwMode="auto">
          <a:xfrm>
            <a:off x="135753" y="666051"/>
            <a:ext cx="8847553" cy="5332671"/>
          </a:xfrm>
          <a:prstGeom prst="rect">
            <a:avLst/>
          </a:prstGeom>
          <a:noFill/>
          <a:ln w="9525">
            <a:noFill/>
            <a:miter lim="800000"/>
            <a:headEnd/>
            <a:tailEnd/>
          </a:ln>
          <a:effectLst/>
        </p:spPr>
        <p:txBody>
          <a:bodyPr wrap="square" lIns="81018" tIns="42129" rIns="81018" bIns="42129">
            <a:spAutoFit/>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ＭＳ Ｐゴシック" charset="0"/>
                <a:cs typeface="Geneva" charset="0"/>
              </a:defRPr>
            </a:lvl1pPr>
            <a:lvl2pPr marL="742950" indent="-28575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2pPr>
            <a:lvl3pPr marL="11430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3pPr>
            <a:lvl4pPr marL="16002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4pPr>
            <a:lvl5pPr marL="2057400" indent="-2286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5pPr>
            <a:lvl6pPr marL="2514600" indent="-228600" eaLnBrk="0" fontAlgn="base" hangingPunct="0">
              <a:spcBef>
                <a:spcPct val="0"/>
              </a:spcBef>
              <a:spcAft>
                <a:spcPct val="0"/>
              </a:spcAft>
              <a:buFont typeface="Arial"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6pPr>
            <a:lvl7pPr marL="2971800" indent="-228600" eaLnBrk="0" fontAlgn="base" hangingPunct="0">
              <a:spcBef>
                <a:spcPct val="0"/>
              </a:spcBef>
              <a:spcAft>
                <a:spcPct val="0"/>
              </a:spcAft>
              <a:buFont typeface="Arial"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7pPr>
            <a:lvl8pPr marL="3429000" indent="-228600" eaLnBrk="0" fontAlgn="base" hangingPunct="0">
              <a:spcBef>
                <a:spcPct val="0"/>
              </a:spcBef>
              <a:spcAft>
                <a:spcPct val="0"/>
              </a:spcAft>
              <a:buFont typeface="Arial"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8pPr>
            <a:lvl9pPr marL="3886200" indent="-228600" eaLnBrk="0" fontAlgn="base" hangingPunct="0">
              <a:spcBef>
                <a:spcPct val="0"/>
              </a:spcBef>
              <a:spcAft>
                <a:spcPct val="0"/>
              </a:spcAft>
              <a:buFont typeface="Arial"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defRPr sz="2400">
                <a:solidFill>
                  <a:schemeClr val="tx1"/>
                </a:solidFill>
                <a:latin typeface="Myriad Pro" charset="0"/>
                <a:ea typeface="Geneva" charset="0"/>
                <a:cs typeface="Geneva" charset="0"/>
              </a:defRPr>
            </a:lvl9pPr>
          </a:lstStyle>
          <a:p>
            <a:r>
              <a:rPr lang="en-US" sz="2900" b="1" dirty="0">
                <a:solidFill>
                  <a:srgbClr val="0070C0"/>
                </a:solidFill>
                <a:latin typeface="Arial" charset="0"/>
                <a:cs typeface="Verdana" charset="0"/>
              </a:rPr>
              <a:t>  </a:t>
            </a:r>
            <a:r>
              <a:rPr lang="en-US" dirty="0">
                <a:latin typeface="Verdana" charset="0"/>
                <a:cs typeface="Verdana" charset="0"/>
              </a:rPr>
              <a:t>This is preeminently the time to speak the truth,  the whole truth, frankly and boldly. Nor need we shrink from honestly facing conditions in our country today. This great Nation will endure as it has endured, will revive and will prosper. So, first of all, let me assert my firm belief that </a:t>
            </a:r>
            <a:r>
              <a:rPr lang="en-US" b="1" i="1" dirty="0">
                <a:latin typeface="Verdana" charset="0"/>
                <a:cs typeface="Verdana" charset="0"/>
              </a:rPr>
              <a:t>the only thing we have to fear is fear itself</a:t>
            </a:r>
            <a:r>
              <a:rPr lang="en-US" dirty="0">
                <a:latin typeface="Verdana" charset="0"/>
                <a:cs typeface="Verdana" charset="0"/>
              </a:rPr>
              <a:t>—nameless, unreasoning, unjustified terror which paralyzes needed efforts to convert retreat into advance. In every dark hour of our national life a leadership of frankness and vigor has met with that understanding and support of the people themselves which is essential to victory. I am convinced that you will again give that support to leadership in these critical days. </a:t>
            </a:r>
            <a:endParaRPr lang="en-US" b="1" dirty="0">
              <a:solidFill>
                <a:srgbClr val="0070C0"/>
              </a:solidFill>
              <a:latin typeface="Arial" charset="0"/>
              <a:cs typeface="Verdana" charset="0"/>
            </a:endParaRPr>
          </a:p>
        </p:txBody>
      </p:sp>
      <p:sp>
        <p:nvSpPr>
          <p:cNvPr id="1029" name="TextBox 4"/>
          <p:cNvSpPr txBox="1">
            <a:spLocks noChangeArrowheads="1"/>
          </p:cNvSpPr>
          <p:nvPr/>
        </p:nvSpPr>
        <p:spPr bwMode="auto">
          <a:xfrm>
            <a:off x="1347522" y="5998722"/>
            <a:ext cx="6927662" cy="333038"/>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lIns="82314" tIns="41157" rIns="82314" bIns="41157">
            <a:spAutoFit/>
          </a:bodyPr>
          <a:lstStyle>
            <a:lvl1pPr>
              <a:defRPr sz="2400">
                <a:solidFill>
                  <a:schemeClr val="tx1"/>
                </a:solidFill>
                <a:latin typeface="Myriad Pro" charset="0"/>
                <a:ea typeface="ＭＳ Ｐゴシック" charset="0"/>
                <a:cs typeface="Geneva" charset="0"/>
              </a:defRPr>
            </a:lvl1pPr>
            <a:lvl2pPr marL="742950" indent="-285750">
              <a:defRPr sz="2400">
                <a:solidFill>
                  <a:schemeClr val="tx1"/>
                </a:solidFill>
                <a:latin typeface="Myriad Pro" charset="0"/>
                <a:ea typeface="Geneva" charset="0"/>
                <a:cs typeface="Geneva" charset="0"/>
              </a:defRPr>
            </a:lvl2pPr>
            <a:lvl3pPr marL="1143000" indent="-228600">
              <a:defRPr sz="2400">
                <a:solidFill>
                  <a:schemeClr val="tx1"/>
                </a:solidFill>
                <a:latin typeface="Myriad Pro" charset="0"/>
                <a:ea typeface="Geneva" charset="0"/>
                <a:cs typeface="Geneva" charset="0"/>
              </a:defRPr>
            </a:lvl3pPr>
            <a:lvl4pPr marL="1600200" indent="-228600">
              <a:defRPr sz="2400">
                <a:solidFill>
                  <a:schemeClr val="tx1"/>
                </a:solidFill>
                <a:latin typeface="Myriad Pro" charset="0"/>
                <a:ea typeface="Geneva" charset="0"/>
                <a:cs typeface="Geneva" charset="0"/>
              </a:defRPr>
            </a:lvl4pPr>
            <a:lvl5pPr marL="2057400" indent="-228600">
              <a:defRPr sz="2400">
                <a:solidFill>
                  <a:schemeClr val="tx1"/>
                </a:solidFill>
                <a:latin typeface="Myriad Pro" charset="0"/>
                <a:ea typeface="Geneva" charset="0"/>
                <a:cs typeface="Geneva" charset="0"/>
              </a:defRPr>
            </a:lvl5pPr>
            <a:lvl6pPr marL="25146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6pPr>
            <a:lvl7pPr marL="29718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7pPr>
            <a:lvl8pPr marL="34290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8pPr>
            <a:lvl9pPr marL="3886200" indent="-228600" eaLnBrk="0" fontAlgn="base" hangingPunct="0">
              <a:spcBef>
                <a:spcPct val="0"/>
              </a:spcBef>
              <a:spcAft>
                <a:spcPct val="0"/>
              </a:spcAft>
              <a:buFont typeface="Arial" charset="0"/>
              <a:defRPr sz="2400">
                <a:solidFill>
                  <a:schemeClr val="tx1"/>
                </a:solidFill>
                <a:latin typeface="Myriad Pro" charset="0"/>
                <a:ea typeface="Geneva" charset="0"/>
                <a:cs typeface="Geneva" charset="0"/>
              </a:defRPr>
            </a:lvl9pPr>
          </a:lstStyle>
          <a:p>
            <a:pPr algn="r"/>
            <a:r>
              <a:rPr lang="en-US" sz="1600" dirty="0">
                <a:latin typeface="Verdana" charset="0"/>
                <a:cs typeface="Verdana" charset="0"/>
              </a:rPr>
              <a:t>—Franklin Delano Roosevelt, First Inaugural </a:t>
            </a:r>
            <a:r>
              <a:rPr lang="en-US" sz="1600" dirty="0" smtClean="0">
                <a:latin typeface="Verdana" charset="0"/>
                <a:cs typeface="Verdana" charset="0"/>
              </a:rPr>
              <a:t>Address, March 1933</a:t>
            </a:r>
            <a:endParaRPr lang="en-US" sz="1600" dirty="0">
              <a:latin typeface="Verdana" charset="0"/>
              <a:cs typeface="Verdana" charset="0"/>
            </a:endParaRPr>
          </a:p>
        </p:txBody>
      </p:sp>
      <p:sp>
        <p:nvSpPr>
          <p:cNvPr id="1030" name="Rectangle 5"/>
          <p:cNvSpPr>
            <a:spLocks noChangeArrowheads="1"/>
          </p:cNvSpPr>
          <p:nvPr/>
        </p:nvSpPr>
        <p:spPr bwMode="auto">
          <a:xfrm>
            <a:off x="935979" y="6312938"/>
            <a:ext cx="6997681" cy="360195"/>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lIns="82314" tIns="41157" rIns="82314" bIns="41157">
            <a:spAutoFit/>
          </a:bodyPr>
          <a:lstStyle/>
          <a:p>
            <a:r>
              <a:rPr lang="en-US" b="1" dirty="0"/>
              <a:t>What do you think Roosevelt's purpose was with this speech?</a:t>
            </a:r>
            <a:endParaRPr lang="en-US" sz="2000" b="1"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43110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84449" y="3779451"/>
            <a:ext cx="8255349" cy="2664204"/>
          </a:xfrm>
          <a:ln>
            <a:solidFill>
              <a:schemeClr val="tx1"/>
            </a:solidFill>
          </a:ln>
        </p:spPr>
        <p:txBody>
          <a:bodyPr>
            <a:noAutofit/>
          </a:bodyPr>
          <a:lstStyle/>
          <a:p>
            <a:pPr algn="l"/>
            <a:r>
              <a:rPr lang="en-US" sz="2400" b="1" dirty="0" smtClean="0"/>
              <a:t/>
            </a:r>
            <a:br>
              <a:rPr lang="en-US" sz="2400" b="1" dirty="0" smtClean="0"/>
            </a:br>
            <a:r>
              <a:rPr lang="en-US" sz="2400" b="1" dirty="0" smtClean="0"/>
              <a:t>The Department of the Treasury </a:t>
            </a:r>
            <a:r>
              <a:rPr lang="en-US" sz="2400" dirty="0" smtClean="0"/>
              <a:t/>
            </a:r>
            <a:br>
              <a:rPr lang="en-US" sz="2400" dirty="0" smtClean="0"/>
            </a:br>
            <a:r>
              <a:rPr lang="en-US" sz="2400" dirty="0" smtClean="0"/>
              <a:t>--print money</a:t>
            </a:r>
            <a:br>
              <a:rPr lang="en-US" sz="2400" dirty="0" smtClean="0"/>
            </a:br>
            <a:r>
              <a:rPr lang="en-US" sz="2400" dirty="0" smtClean="0"/>
              <a:t>--</a:t>
            </a:r>
            <a:r>
              <a:rPr lang="en-US" sz="2400" i="1" dirty="0" smtClean="0"/>
              <a:t>disburse payments </a:t>
            </a:r>
            <a:r>
              <a:rPr lang="en-US" sz="2400" dirty="0" smtClean="0"/>
              <a:t>to the American public (e.g. build roads),</a:t>
            </a:r>
            <a:br>
              <a:rPr lang="en-US" sz="2400" dirty="0" smtClean="0"/>
            </a:br>
            <a:r>
              <a:rPr lang="en-US" sz="2400" dirty="0" smtClean="0"/>
              <a:t>--</a:t>
            </a:r>
            <a:r>
              <a:rPr lang="en-US" sz="2400" i="1" dirty="0" smtClean="0"/>
              <a:t>collect taxes</a:t>
            </a:r>
            <a:r>
              <a:rPr lang="en-US" sz="2400" dirty="0" smtClean="0"/>
              <a:t>,</a:t>
            </a:r>
            <a:br>
              <a:rPr lang="en-US" sz="2400" dirty="0" smtClean="0"/>
            </a:br>
            <a:r>
              <a:rPr lang="en-US" sz="2400" dirty="0" smtClean="0"/>
              <a:t>--</a:t>
            </a:r>
            <a:r>
              <a:rPr lang="en-US" sz="2400" i="1" dirty="0" smtClean="0"/>
              <a:t>borrow funds </a:t>
            </a:r>
            <a:r>
              <a:rPr lang="en-US" sz="2400" dirty="0" smtClean="0"/>
              <a:t>necessary to run the federal government (for example, sell bonds to China)</a:t>
            </a:r>
            <a:br>
              <a:rPr lang="en-US" sz="2400" dirty="0" smtClean="0"/>
            </a:br>
            <a:endParaRPr lang="en-US" sz="2400" dirty="0"/>
          </a:p>
        </p:txBody>
      </p:sp>
      <p:sp>
        <p:nvSpPr>
          <p:cNvPr id="3" name="Subtitle 2"/>
          <p:cNvSpPr>
            <a:spLocks noGrp="1"/>
          </p:cNvSpPr>
          <p:nvPr>
            <p:ph type="subTitle" idx="1"/>
          </p:nvPr>
        </p:nvSpPr>
        <p:spPr>
          <a:xfrm>
            <a:off x="484450" y="1471507"/>
            <a:ext cx="8255349" cy="1951684"/>
          </a:xfrm>
          <a:ln>
            <a:solidFill>
              <a:schemeClr val="tx1"/>
            </a:solidFill>
          </a:ln>
        </p:spPr>
        <p:txBody>
          <a:bodyPr>
            <a:noAutofit/>
          </a:bodyPr>
          <a:lstStyle/>
          <a:p>
            <a:pPr algn="l"/>
            <a:r>
              <a:rPr lang="en-US" sz="2400" b="1" dirty="0" smtClean="0">
                <a:solidFill>
                  <a:schemeClr val="tx1"/>
                </a:solidFill>
              </a:rPr>
              <a:t>The Federal Reserve System</a:t>
            </a:r>
          </a:p>
          <a:p>
            <a:pPr marL="342900" indent="-342900" algn="l">
              <a:buFont typeface="Arial"/>
              <a:buChar char="•"/>
            </a:pPr>
            <a:r>
              <a:rPr lang="en-US" sz="2400" dirty="0" smtClean="0">
                <a:solidFill>
                  <a:schemeClr val="tx1"/>
                </a:solidFill>
              </a:rPr>
              <a:t>the central bank of the United States.</a:t>
            </a:r>
          </a:p>
          <a:p>
            <a:pPr marL="342900" indent="-342900" algn="l">
              <a:buFont typeface="Arial"/>
              <a:buChar char="•"/>
            </a:pPr>
            <a:r>
              <a:rPr lang="en-US" sz="2400" i="1" dirty="0">
                <a:solidFill>
                  <a:schemeClr val="tx1"/>
                </a:solidFill>
              </a:rPr>
              <a:t>m</a:t>
            </a:r>
            <a:r>
              <a:rPr lang="en-US" sz="2400" i="1" dirty="0" smtClean="0">
                <a:solidFill>
                  <a:schemeClr val="tx1"/>
                </a:solidFill>
              </a:rPr>
              <a:t>anages interest rates</a:t>
            </a:r>
          </a:p>
          <a:p>
            <a:pPr marL="342900" indent="-342900" algn="l">
              <a:buFont typeface="Arial"/>
              <a:buChar char="•"/>
            </a:pPr>
            <a:r>
              <a:rPr lang="en-US" sz="2400" dirty="0" smtClean="0">
                <a:solidFill>
                  <a:schemeClr val="tx1"/>
                </a:solidFill>
              </a:rPr>
              <a:t>regulate banks</a:t>
            </a:r>
          </a:p>
        </p:txBody>
      </p:sp>
      <p:sp>
        <p:nvSpPr>
          <p:cNvPr id="4" name="Rectangle 3"/>
          <p:cNvSpPr/>
          <p:nvPr/>
        </p:nvSpPr>
        <p:spPr>
          <a:xfrm>
            <a:off x="484449" y="309792"/>
            <a:ext cx="8255349" cy="851922"/>
          </a:xfrm>
          <a:prstGeom prst="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tx1"/>
                </a:solidFill>
              </a:rPr>
              <a:t>With whom do presidents work to solve economic problems?</a:t>
            </a:r>
            <a:endParaRPr lang="en-US" sz="2800" dirty="0">
              <a:solidFill>
                <a:schemeClr val="tx1"/>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818278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183444"/>
            <a:ext cx="8161867" cy="1653470"/>
          </a:xfrm>
          <a:ln w="38100" cap="flat" cmpd="sng" algn="ctr">
            <a:solidFill>
              <a:schemeClr val="tx1"/>
            </a:solidFill>
            <a:prstDash val="solid"/>
            <a:round/>
            <a:headEnd type="none" w="med" len="med"/>
            <a:tailEnd type="none" w="med" len="med"/>
          </a:ln>
        </p:spPr>
        <p:txBody>
          <a:bodyPr>
            <a:noAutofit/>
          </a:bodyPr>
          <a:lstStyle/>
          <a:p>
            <a:r>
              <a:rPr lang="en-US" sz="3600" dirty="0" smtClean="0"/>
              <a:t>When you think about the Great Depression, what</a:t>
            </a:r>
            <a:r>
              <a:rPr lang="en-US" sz="3600" i="1" dirty="0" smtClean="0"/>
              <a:t> causes </a:t>
            </a:r>
            <a:r>
              <a:rPr lang="en-US" sz="3600" dirty="0" smtClean="0"/>
              <a:t>during</a:t>
            </a:r>
            <a:r>
              <a:rPr lang="en-US" sz="3600" i="1" dirty="0" smtClean="0"/>
              <a:t> the </a:t>
            </a:r>
            <a:r>
              <a:rPr lang="en-US" sz="3600" dirty="0" smtClean="0"/>
              <a:t>1920s were similar to today?</a:t>
            </a:r>
            <a:endParaRPr lang="en-US" sz="3600" dirty="0"/>
          </a:p>
        </p:txBody>
      </p:sp>
      <p:sp>
        <p:nvSpPr>
          <p:cNvPr id="4" name="TextBox 3"/>
          <p:cNvSpPr txBox="1"/>
          <p:nvPr/>
        </p:nvSpPr>
        <p:spPr>
          <a:xfrm>
            <a:off x="1" y="0"/>
            <a:ext cx="685800" cy="646331"/>
          </a:xfrm>
          <a:prstGeom prst="rect">
            <a:avLst/>
          </a:prstGeom>
          <a:noFill/>
        </p:spPr>
        <p:txBody>
          <a:bodyPr wrap="square" rtlCol="0">
            <a:spAutoFit/>
          </a:bodyPr>
          <a:lstStyle/>
          <a:p>
            <a:r>
              <a:rPr lang="en-US" dirty="0" smtClean="0"/>
              <a:t>Do</a:t>
            </a:r>
          </a:p>
          <a:p>
            <a:r>
              <a:rPr lang="en-US" dirty="0" smtClean="0"/>
              <a:t> Now</a:t>
            </a:r>
            <a:endParaRPr lang="en-US" dirty="0"/>
          </a:p>
        </p:txBody>
      </p:sp>
      <p:cxnSp>
        <p:nvCxnSpPr>
          <p:cNvPr id="6" name="Straight Connector 5"/>
          <p:cNvCxnSpPr/>
          <p:nvPr/>
        </p:nvCxnSpPr>
        <p:spPr>
          <a:xfrm flipV="1">
            <a:off x="1429325" y="2329723"/>
            <a:ext cx="6585786" cy="14111"/>
          </a:xfrm>
          <a:prstGeom prst="line">
            <a:avLst/>
          </a:prstGeom>
          <a:ln w="381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rot="5400000">
            <a:off x="2526187" y="4431186"/>
            <a:ext cx="4148071" cy="1588"/>
          </a:xfrm>
          <a:prstGeom prst="line">
            <a:avLst/>
          </a:prstGeom>
          <a:ln w="38100" cap="flat" cmpd="sng" algn="ctr">
            <a:solidFill>
              <a:schemeClr val="tx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300111" y="1836914"/>
            <a:ext cx="1053068" cy="523220"/>
          </a:xfrm>
          <a:prstGeom prst="rect">
            <a:avLst/>
          </a:prstGeom>
          <a:noFill/>
        </p:spPr>
        <p:txBody>
          <a:bodyPr wrap="none" rtlCol="0">
            <a:spAutoFit/>
          </a:bodyPr>
          <a:lstStyle/>
          <a:p>
            <a:r>
              <a:rPr lang="en-US" sz="2800" dirty="0" smtClean="0"/>
              <a:t>1920s</a:t>
            </a:r>
            <a:endParaRPr lang="en-US" sz="2800" dirty="0"/>
          </a:p>
        </p:txBody>
      </p:sp>
      <p:sp>
        <p:nvSpPr>
          <p:cNvPr id="11" name="TextBox 10"/>
          <p:cNvSpPr txBox="1"/>
          <p:nvPr/>
        </p:nvSpPr>
        <p:spPr>
          <a:xfrm>
            <a:off x="5522892" y="1836914"/>
            <a:ext cx="912630" cy="523220"/>
          </a:xfrm>
          <a:prstGeom prst="rect">
            <a:avLst/>
          </a:prstGeom>
          <a:noFill/>
        </p:spPr>
        <p:txBody>
          <a:bodyPr wrap="none" rtlCol="0">
            <a:spAutoFit/>
          </a:bodyPr>
          <a:lstStyle/>
          <a:p>
            <a:r>
              <a:rPr lang="en-US" sz="2800" dirty="0" smtClean="0"/>
              <a:t>2018</a:t>
            </a:r>
            <a:endParaRPr lang="en-US" sz="2800" dirty="0"/>
          </a:p>
        </p:txBody>
      </p:sp>
      <p:sp>
        <p:nvSpPr>
          <p:cNvPr id="8" name="TextBox 7"/>
          <p:cNvSpPr txBox="1"/>
          <p:nvPr/>
        </p:nvSpPr>
        <p:spPr>
          <a:xfrm>
            <a:off x="169333" y="2360134"/>
            <a:ext cx="4261555" cy="4524315"/>
          </a:xfrm>
          <a:prstGeom prst="rect">
            <a:avLst/>
          </a:prstGeom>
          <a:noFill/>
        </p:spPr>
        <p:txBody>
          <a:bodyPr wrap="square" rtlCol="0">
            <a:spAutoFit/>
          </a:bodyPr>
          <a:lstStyle/>
          <a:p>
            <a:pPr>
              <a:buFont typeface="Arial"/>
              <a:buChar char="•"/>
            </a:pPr>
            <a:r>
              <a:rPr lang="en-US" sz="2400" dirty="0" smtClean="0"/>
              <a:t>Low interest rates</a:t>
            </a:r>
          </a:p>
          <a:p>
            <a:pPr>
              <a:buFont typeface="Arial"/>
              <a:buChar char="•"/>
            </a:pPr>
            <a:r>
              <a:rPr lang="en-US" sz="2400" dirty="0" smtClean="0"/>
              <a:t>Excess borrowing—installment sales</a:t>
            </a:r>
          </a:p>
          <a:p>
            <a:pPr>
              <a:buFont typeface="Arial"/>
              <a:buChar char="•"/>
            </a:pPr>
            <a:r>
              <a:rPr lang="en-US" sz="2400" dirty="0" smtClean="0"/>
              <a:t>High stock market</a:t>
            </a:r>
          </a:p>
          <a:p>
            <a:pPr>
              <a:buFont typeface="Arial"/>
              <a:buChar char="•"/>
            </a:pPr>
            <a:r>
              <a:rPr lang="en-US" sz="2400" dirty="0" smtClean="0"/>
              <a:t>Movement to increase tariffs to protect domestic industry (Europe affected)</a:t>
            </a:r>
          </a:p>
          <a:p>
            <a:pPr>
              <a:buFont typeface="Arial"/>
              <a:buChar char="•"/>
            </a:pPr>
            <a:r>
              <a:rPr lang="en-US" sz="2400" dirty="0" smtClean="0"/>
              <a:t>Machines displacing people in the work force</a:t>
            </a:r>
          </a:p>
          <a:p>
            <a:pPr>
              <a:buFont typeface="Arial"/>
              <a:buChar char="•"/>
            </a:pPr>
            <a:r>
              <a:rPr lang="en-US" sz="2400" dirty="0" smtClean="0"/>
              <a:t>Overproduction from mass production</a:t>
            </a:r>
          </a:p>
          <a:p>
            <a:pPr>
              <a:buFont typeface="Arial"/>
              <a:buChar char="•"/>
            </a:pPr>
            <a:r>
              <a:rPr lang="en-US" sz="2400" dirty="0" smtClean="0"/>
              <a:t>Excess concentration of wealth</a:t>
            </a:r>
          </a:p>
        </p:txBody>
      </p:sp>
      <p:sp>
        <p:nvSpPr>
          <p:cNvPr id="9" name="TextBox 8"/>
          <p:cNvSpPr txBox="1"/>
          <p:nvPr/>
        </p:nvSpPr>
        <p:spPr>
          <a:xfrm>
            <a:off x="4632677" y="2360134"/>
            <a:ext cx="4214990" cy="4524315"/>
          </a:xfrm>
          <a:prstGeom prst="rect">
            <a:avLst/>
          </a:prstGeom>
          <a:noFill/>
        </p:spPr>
        <p:txBody>
          <a:bodyPr wrap="square" rtlCol="0">
            <a:spAutoFit/>
          </a:bodyPr>
          <a:lstStyle/>
          <a:p>
            <a:pPr>
              <a:buFont typeface="Arial"/>
              <a:buChar char="•"/>
            </a:pPr>
            <a:r>
              <a:rPr lang="en-US" sz="2400" dirty="0" smtClean="0"/>
              <a:t>Low interest rates</a:t>
            </a:r>
          </a:p>
          <a:p>
            <a:pPr>
              <a:buFont typeface="Arial"/>
              <a:buChar char="•"/>
            </a:pPr>
            <a:r>
              <a:rPr lang="en-US" sz="2400" dirty="0" smtClean="0"/>
              <a:t>Excess borrowing—credit cards</a:t>
            </a:r>
          </a:p>
          <a:p>
            <a:pPr>
              <a:buFont typeface="Arial"/>
              <a:buChar char="•"/>
            </a:pPr>
            <a:endParaRPr lang="en-US" sz="2400" dirty="0" smtClean="0"/>
          </a:p>
          <a:p>
            <a:pPr>
              <a:buFont typeface="Arial"/>
              <a:buChar char="•"/>
            </a:pPr>
            <a:r>
              <a:rPr lang="en-US" sz="2400" dirty="0" smtClean="0"/>
              <a:t>High stock market</a:t>
            </a:r>
          </a:p>
          <a:p>
            <a:pPr>
              <a:buFont typeface="Arial"/>
              <a:buChar char="•"/>
            </a:pPr>
            <a:r>
              <a:rPr lang="en-US" sz="2400" dirty="0" smtClean="0"/>
              <a:t>Movement to increase tariffs to protect domestic industry—Trump promise (China affected)</a:t>
            </a:r>
          </a:p>
          <a:p>
            <a:pPr>
              <a:buFont typeface="Arial"/>
              <a:buChar char="•"/>
            </a:pPr>
            <a:r>
              <a:rPr lang="en-US" sz="2400" dirty="0" smtClean="0"/>
              <a:t>Machines displacing people—robots</a:t>
            </a:r>
          </a:p>
          <a:p>
            <a:pPr>
              <a:buFont typeface="Arial"/>
              <a:buChar char="•"/>
            </a:pPr>
            <a:r>
              <a:rPr lang="en-US" sz="2400" dirty="0" smtClean="0"/>
              <a:t>Maybe not huge </a:t>
            </a:r>
            <a:r>
              <a:rPr lang="en-US" sz="2400" dirty="0" err="1" smtClean="0"/>
              <a:t>pr</a:t>
            </a:r>
            <a:endParaRPr lang="en-US" sz="2400" dirty="0" smtClean="0"/>
          </a:p>
          <a:p>
            <a:pPr>
              <a:buFont typeface="Arial"/>
              <a:buChar char="•"/>
            </a:pPr>
            <a:endParaRPr lang="en-US" sz="2400" dirty="0" smtClean="0"/>
          </a:p>
          <a:p>
            <a:pPr>
              <a:buFont typeface="Arial"/>
              <a:buChar char="•"/>
            </a:pPr>
            <a:r>
              <a:rPr lang="en-US" sz="2400" dirty="0" smtClean="0"/>
              <a:t>Excess concentration of wealth</a:t>
            </a:r>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344714" y="290286"/>
            <a:ext cx="8054016" cy="6592602"/>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83203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caused the Great Depression?</a:t>
            </a:r>
            <a:endParaRPr lang="en-US" dirty="0"/>
          </a:p>
        </p:txBody>
      </p:sp>
      <p:sp>
        <p:nvSpPr>
          <p:cNvPr id="3" name="Content Placeholder 2"/>
          <p:cNvSpPr>
            <a:spLocks noGrp="1"/>
          </p:cNvSpPr>
          <p:nvPr>
            <p:ph idx="1"/>
          </p:nvPr>
        </p:nvSpPr>
        <p:spPr/>
        <p:txBody>
          <a:bodyPr/>
          <a:lstStyle/>
          <a:p>
            <a:r>
              <a:rPr lang="en-US" dirty="0" smtClean="0"/>
              <a:t>Greed?</a:t>
            </a:r>
          </a:p>
          <a:p>
            <a:r>
              <a:rPr lang="en-US" dirty="0" smtClean="0"/>
              <a:t>Overconfidence?</a:t>
            </a:r>
          </a:p>
          <a:p>
            <a:r>
              <a:rPr lang="en-US" dirty="0" smtClean="0"/>
              <a:t>Bad luck?</a:t>
            </a:r>
          </a:p>
          <a:p>
            <a:r>
              <a:rPr lang="en-US" dirty="0" smtClean="0"/>
              <a:t>A world inter-connected as never before in history?</a:t>
            </a:r>
          </a:p>
          <a:p>
            <a:r>
              <a:rPr lang="en-US" dirty="0" smtClean="0"/>
              <a:t>Carelessness?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313" name="Picture 3" descr="chapter_activity"/>
          <p:cNvPicPr>
            <a:picLocks noGrp="1"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0" y="0"/>
            <a:ext cx="9144000" cy="8191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13314" name="Text Box 5"/>
          <p:cNvSpPr txBox="1">
            <a:spLocks noChangeArrowheads="1"/>
          </p:cNvSpPr>
          <p:nvPr/>
        </p:nvSpPr>
        <p:spPr bwMode="auto">
          <a:xfrm>
            <a:off x="1462088" y="73025"/>
            <a:ext cx="6640886" cy="34881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lnSpc>
                <a:spcPct val="80000"/>
              </a:lnSpc>
              <a:spcBef>
                <a:spcPct val="20000"/>
              </a:spcBef>
            </a:pPr>
            <a:r>
              <a:rPr lang="en-US" sz="2000" b="1" dirty="0">
                <a:solidFill>
                  <a:schemeClr val="bg1"/>
                </a:solidFill>
              </a:rPr>
              <a:t>Automobile </a:t>
            </a:r>
            <a:r>
              <a:rPr lang="en-US" sz="2000" b="1" dirty="0" smtClean="0">
                <a:solidFill>
                  <a:schemeClr val="bg1"/>
                </a:solidFill>
              </a:rPr>
              <a:t>Sales soared during the ROARING 1920s</a:t>
            </a:r>
            <a:endParaRPr lang="en-US" sz="2000" b="1" dirty="0">
              <a:solidFill>
                <a:schemeClr val="bg1"/>
              </a:solidFill>
            </a:endParaRPr>
          </a:p>
        </p:txBody>
      </p:sp>
      <p:sp>
        <p:nvSpPr>
          <p:cNvPr id="13316" name="Rectangle 7"/>
          <p:cNvSpPr>
            <a:spLocks noGrp="1" noChangeArrowheads="1"/>
          </p:cNvSpPr>
          <p:nvPr>
            <p:ph type="title"/>
          </p:nvPr>
        </p:nvSpPr>
        <p:spPr bwMode="auto">
          <a:xfrm>
            <a:off x="914400" y="7104063"/>
            <a:ext cx="8229600" cy="171450"/>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Transparency: Automobile Sales in the 1920s</a:t>
            </a:r>
            <a:endParaRPr lang="en-US" sz="4000">
              <a:latin typeface="Arial" charset="0"/>
            </a:endParaRPr>
          </a:p>
        </p:txBody>
      </p:sp>
      <p:pic>
        <p:nvPicPr>
          <p:cNvPr id="13321" name="Picture 22" descr="clrtms_mv_C-47"/>
          <p:cNvPicPr>
            <a:picLocks noChangeAspect="1" noChangeArrowheads="1"/>
          </p:cNvPicPr>
          <p:nvPr/>
        </p:nvPicPr>
        <p:blipFill>
          <a:blip r:embed="rId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1236663" y="947738"/>
            <a:ext cx="3660775" cy="5043487"/>
          </a:xfrm>
          <a:prstGeom prst="rect">
            <a:avLst/>
          </a:prstGeom>
          <a:solidFill>
            <a:schemeClr val="tx1"/>
          </a:solidFill>
          <a:ln>
            <a:noFill/>
          </a:ln>
          <a:extLst/>
        </p:spPr>
      </p:pic>
      <p:pic>
        <p:nvPicPr>
          <p:cNvPr id="13322" name="Picture 23" descr="clrtms_mv_C-47_Q"/>
          <p:cNvPicPr>
            <a:picLocks noChangeAspect="1" noChangeArrowheads="1"/>
          </p:cNvPicPr>
          <p:nvPr/>
        </p:nvPicPr>
        <p:blipFill>
          <a:blip r:embed="rId5">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5105400" y="914400"/>
            <a:ext cx="3733800" cy="757238"/>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 name="Rectangle 1"/>
          <p:cNvSpPr/>
          <p:nvPr/>
        </p:nvSpPr>
        <p:spPr>
          <a:xfrm>
            <a:off x="5410200" y="2209800"/>
            <a:ext cx="3429000" cy="127535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Compare auto sales from 1920 to1929.</a:t>
            </a:r>
            <a:endParaRPr lang="en-US" sz="2400" dirty="0">
              <a:solidFill>
                <a:schemeClr val="tx1"/>
              </a:solidFill>
            </a:endParaRPr>
          </a:p>
        </p:txBody>
      </p:sp>
      <p:sp>
        <p:nvSpPr>
          <p:cNvPr id="12" name="Rectangle 11"/>
          <p:cNvSpPr/>
          <p:nvPr/>
        </p:nvSpPr>
        <p:spPr>
          <a:xfrm>
            <a:off x="5410200" y="4128009"/>
            <a:ext cx="3429000" cy="186321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Which industries would have benefitted from the growth in automobile sales?</a:t>
            </a:r>
            <a:endParaRPr lang="en-US" sz="2400" dirty="0">
              <a:solidFill>
                <a:schemeClr val="tx1"/>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22139257"/>
      </p:ext>
    </p:extLst>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mp:transition xmlns:mp="http://schemas.microsoft.com/office/mac/powerpoint/2008/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ln w="38100" cap="flat" cmpd="sng" algn="ctr">
            <a:solidFill>
              <a:schemeClr val="tx1"/>
            </a:solidFill>
            <a:prstDash val="solid"/>
            <a:round/>
            <a:headEnd type="none" w="med" len="med"/>
            <a:tailEnd type="none" w="med" len="med"/>
          </a:ln>
        </p:spPr>
        <p:txBody>
          <a:bodyPr>
            <a:normAutofit fontScale="90000"/>
          </a:bodyPr>
          <a:lstStyle/>
          <a:p>
            <a:r>
              <a:rPr lang="en-US" dirty="0" smtClean="0"/>
              <a:t>How do people describe types of stock markets?</a:t>
            </a:r>
            <a:endParaRPr lang="en-US" dirty="0"/>
          </a:p>
        </p:txBody>
      </p:sp>
      <p:sp>
        <p:nvSpPr>
          <p:cNvPr id="3" name="Content Placeholder 2"/>
          <p:cNvSpPr>
            <a:spLocks noGrp="1"/>
          </p:cNvSpPr>
          <p:nvPr>
            <p:ph idx="1"/>
          </p:nvPr>
        </p:nvSpPr>
        <p:spPr>
          <a:xfrm>
            <a:off x="457200" y="1600200"/>
            <a:ext cx="8229600" cy="4953000"/>
          </a:xfrm>
        </p:spPr>
        <p:txBody>
          <a:bodyPr/>
          <a:lstStyle/>
          <a:p>
            <a:r>
              <a:rPr lang="en-US" dirty="0" smtClean="0"/>
              <a:t>Bull Market</a:t>
            </a:r>
          </a:p>
          <a:p>
            <a:endParaRPr lang="en-US" dirty="0"/>
          </a:p>
          <a:p>
            <a:endParaRPr lang="en-US" dirty="0" smtClean="0"/>
          </a:p>
          <a:p>
            <a:pPr marL="0" indent="0">
              <a:buNone/>
            </a:pPr>
            <a:endParaRPr lang="en-US" dirty="0" smtClean="0"/>
          </a:p>
          <a:p>
            <a:endParaRPr lang="en-US" dirty="0" smtClean="0"/>
          </a:p>
          <a:p>
            <a:r>
              <a:rPr lang="en-US" dirty="0" smtClean="0"/>
              <a:t>Bear Market </a:t>
            </a:r>
          </a:p>
        </p:txBody>
      </p:sp>
      <p:pic>
        <p:nvPicPr>
          <p:cNvPr id="4" name="Picture 3"/>
          <p:cNvPicPr>
            <a:picLocks noChangeAspect="1"/>
          </p:cNvPicPr>
          <p:nvPr/>
        </p:nvPicPr>
        <p:blipFill>
          <a:blip r:embed="rId3"/>
          <a:stretch>
            <a:fillRect/>
          </a:stretch>
        </p:blipFill>
        <p:spPr>
          <a:xfrm>
            <a:off x="3289300" y="4229100"/>
            <a:ext cx="3492500" cy="2324100"/>
          </a:xfrm>
          <a:prstGeom prst="rect">
            <a:avLst/>
          </a:prstGeom>
        </p:spPr>
      </p:pic>
      <p:pic>
        <p:nvPicPr>
          <p:cNvPr id="5" name="Picture 4"/>
          <p:cNvPicPr>
            <a:picLocks noChangeAspect="1"/>
          </p:cNvPicPr>
          <p:nvPr/>
        </p:nvPicPr>
        <p:blipFill>
          <a:blip r:embed="rId4"/>
          <a:stretch>
            <a:fillRect/>
          </a:stretch>
        </p:blipFill>
        <p:spPr>
          <a:xfrm>
            <a:off x="3289300" y="1600200"/>
            <a:ext cx="3810000" cy="21082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3553" name="Picture 2" descr="chapter_activity"/>
          <p:cNvPicPr>
            <a:picLocks noGrp="1"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0" y="0"/>
            <a:ext cx="9144000" cy="8191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23554" name="Text Box 3"/>
          <p:cNvSpPr txBox="1">
            <a:spLocks noChangeArrowheads="1"/>
          </p:cNvSpPr>
          <p:nvPr/>
        </p:nvSpPr>
        <p:spPr bwMode="auto">
          <a:xfrm>
            <a:off x="1462088" y="73025"/>
            <a:ext cx="3232150" cy="33655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charset="0"/>
                <a:cs typeface="ＭＳ Ｐゴシック" charset="0"/>
              </a:defRPr>
            </a:lvl1pPr>
            <a:lvl2pPr marL="742950" indent="-285750" eaLnBrk="0" hangingPunct="0">
              <a:defRPr sz="1400">
                <a:solidFill>
                  <a:schemeClr val="tx1"/>
                </a:solidFill>
                <a:latin typeface="Arial" charset="0"/>
                <a:ea typeface="ＭＳ Ｐゴシック" charset="0"/>
              </a:defRPr>
            </a:lvl2pPr>
            <a:lvl3pPr marL="1143000" indent="-228600" eaLnBrk="0" hangingPunct="0">
              <a:defRPr sz="1400">
                <a:solidFill>
                  <a:schemeClr val="tx1"/>
                </a:solidFill>
                <a:latin typeface="Arial" charset="0"/>
                <a:ea typeface="ＭＳ Ｐゴシック" charset="0"/>
              </a:defRPr>
            </a:lvl3pPr>
            <a:lvl4pPr marL="1600200" indent="-228600" eaLnBrk="0" hangingPunct="0">
              <a:defRPr sz="1400">
                <a:solidFill>
                  <a:schemeClr val="tx1"/>
                </a:solidFill>
                <a:latin typeface="Arial" charset="0"/>
                <a:ea typeface="ＭＳ Ｐゴシック" charset="0"/>
              </a:defRPr>
            </a:lvl4pPr>
            <a:lvl5pPr marL="2057400" indent="-228600" eaLnBrk="0" hangingPunct="0">
              <a:defRPr sz="1400">
                <a:solidFill>
                  <a:schemeClr val="tx1"/>
                </a:solidFill>
                <a:latin typeface="Arial" charset="0"/>
                <a:ea typeface="ＭＳ Ｐゴシック" charset="0"/>
              </a:defRPr>
            </a:lvl5pPr>
            <a:lvl6pPr marL="2514600" indent="-228600" eaLnBrk="0" fontAlgn="base" hangingPunct="0">
              <a:spcBef>
                <a:spcPct val="0"/>
              </a:spcBef>
              <a:spcAft>
                <a:spcPct val="0"/>
              </a:spcAft>
              <a:defRPr sz="1400">
                <a:solidFill>
                  <a:schemeClr val="tx1"/>
                </a:solidFill>
                <a:latin typeface="Arial" charset="0"/>
                <a:ea typeface="ＭＳ Ｐゴシック" charset="0"/>
              </a:defRPr>
            </a:lvl6pPr>
            <a:lvl7pPr marL="2971800" indent="-228600" eaLnBrk="0" fontAlgn="base" hangingPunct="0">
              <a:spcBef>
                <a:spcPct val="0"/>
              </a:spcBef>
              <a:spcAft>
                <a:spcPct val="0"/>
              </a:spcAft>
              <a:defRPr sz="1400">
                <a:solidFill>
                  <a:schemeClr val="tx1"/>
                </a:solidFill>
                <a:latin typeface="Arial" charset="0"/>
                <a:ea typeface="ＭＳ Ｐゴシック" charset="0"/>
              </a:defRPr>
            </a:lvl7pPr>
            <a:lvl8pPr marL="3429000" indent="-228600" eaLnBrk="0" fontAlgn="base" hangingPunct="0">
              <a:spcBef>
                <a:spcPct val="0"/>
              </a:spcBef>
              <a:spcAft>
                <a:spcPct val="0"/>
              </a:spcAft>
              <a:defRPr sz="1400">
                <a:solidFill>
                  <a:schemeClr val="tx1"/>
                </a:solidFill>
                <a:latin typeface="Arial" charset="0"/>
                <a:ea typeface="ＭＳ Ｐゴシック" charset="0"/>
              </a:defRPr>
            </a:lvl8pPr>
            <a:lvl9pPr marL="3886200" indent="-228600" eaLnBrk="0" fontAlgn="base" hangingPunct="0">
              <a:spcBef>
                <a:spcPct val="0"/>
              </a:spcBef>
              <a:spcAft>
                <a:spcPct val="0"/>
              </a:spcAft>
              <a:defRPr sz="1400">
                <a:solidFill>
                  <a:schemeClr val="tx1"/>
                </a:solidFill>
                <a:latin typeface="Arial" charset="0"/>
                <a:ea typeface="ＭＳ Ｐゴシック" charset="0"/>
              </a:defRPr>
            </a:lvl9pPr>
          </a:lstStyle>
          <a:p>
            <a:pPr eaLnBrk="1" hangingPunct="1">
              <a:lnSpc>
                <a:spcPct val="80000"/>
              </a:lnSpc>
              <a:spcBef>
                <a:spcPct val="20000"/>
              </a:spcBef>
            </a:pPr>
            <a:r>
              <a:rPr lang="en-US" sz="2000" b="1">
                <a:solidFill>
                  <a:schemeClr val="bg1"/>
                </a:solidFill>
              </a:rPr>
              <a:t>Buying Stocks on Margin</a:t>
            </a:r>
          </a:p>
        </p:txBody>
      </p:sp>
      <p:sp>
        <p:nvSpPr>
          <p:cNvPr id="23556" name="Rectangle 5"/>
          <p:cNvSpPr>
            <a:spLocks noGrp="1" noChangeArrowheads="1"/>
          </p:cNvSpPr>
          <p:nvPr>
            <p:ph type="title"/>
          </p:nvPr>
        </p:nvSpPr>
        <p:spPr bwMode="auto">
          <a:xfrm>
            <a:off x="914400" y="7104063"/>
            <a:ext cx="8229600" cy="171450"/>
          </a:xfr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txBody>
          <a:bodyPr wrap="square" lIns="91440" tIns="45720" rIns="91440" bIns="45720" numCol="1" anchor="ctr" anchorCtr="0" compatLnSpc="1">
            <a:prstTxWarp prst="textNoShape">
              <a:avLst/>
            </a:prstTxWarp>
            <a:normAutofit fontScale="90000"/>
          </a:bodyPr>
          <a:lstStyle/>
          <a:p>
            <a:pPr algn="r" eaLnBrk="1" hangingPunct="1"/>
            <a:r>
              <a:rPr lang="en-US" sz="1000">
                <a:solidFill>
                  <a:schemeClr val="bg1"/>
                </a:solidFill>
                <a:latin typeface="Arial" charset="0"/>
              </a:rPr>
              <a:t>Transparency: Buying Stocks on Margin</a:t>
            </a:r>
            <a:endParaRPr lang="en-US" sz="4000">
              <a:latin typeface="Arial" charset="0"/>
            </a:endParaRPr>
          </a:p>
        </p:txBody>
      </p:sp>
      <p:pic>
        <p:nvPicPr>
          <p:cNvPr id="23561" name="Picture 13" descr="clrtms_mv_D-22"/>
          <p:cNvPicPr>
            <a:picLocks noChangeAspect="1" noChangeArrowheads="1"/>
          </p:cNvPicPr>
          <p:nvPr/>
        </p:nvPicPr>
        <p:blipFill>
          <a:blip r:embed="rId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676275" y="1809750"/>
            <a:ext cx="5724525" cy="3559175"/>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
        <p:nvSpPr>
          <p:cNvPr id="12" name="Rectangle 11"/>
          <p:cNvSpPr/>
          <p:nvPr/>
        </p:nvSpPr>
        <p:spPr>
          <a:xfrm>
            <a:off x="6580188" y="1154014"/>
            <a:ext cx="2368550" cy="1863216"/>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Why is buying on margin a risky investment strategy?</a:t>
            </a:r>
            <a:endParaRPr lang="en-US" sz="2400" dirty="0">
              <a:solidFill>
                <a:schemeClr val="tx1"/>
              </a:solidFill>
            </a:endParaRPr>
          </a:p>
        </p:txBody>
      </p:sp>
      <p:sp>
        <p:nvSpPr>
          <p:cNvPr id="13" name="Rectangle 12"/>
          <p:cNvSpPr/>
          <p:nvPr/>
        </p:nvSpPr>
        <p:spPr>
          <a:xfrm>
            <a:off x="6580188" y="3397939"/>
            <a:ext cx="2230339" cy="2333195"/>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Why did investors continue to borrow during the 1920s?</a:t>
            </a:r>
            <a:endParaRPr lang="en-US" sz="2400" dirty="0">
              <a:solidFill>
                <a:schemeClr val="tx1"/>
              </a:solidFill>
            </a:endParaRPr>
          </a:p>
        </p:txBody>
      </p:sp>
      <p:sp>
        <p:nvSpPr>
          <p:cNvPr id="14" name="Rectangle 13"/>
          <p:cNvSpPr/>
          <p:nvPr/>
        </p:nvSpPr>
        <p:spPr>
          <a:xfrm>
            <a:off x="242923" y="6150428"/>
            <a:ext cx="8193506" cy="520095"/>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solidFill>
                  <a:schemeClr val="tx1"/>
                </a:solidFill>
              </a:rPr>
              <a:t>Did farmers do something similar to buying stocks on margin?</a:t>
            </a:r>
            <a:endParaRPr lang="en-US" sz="2400" dirty="0">
              <a:solidFill>
                <a:schemeClr val="tx1"/>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22732208"/>
      </p:ext>
    </p:extLst>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mp:transition xmlns:mp="http://schemas.microsoft.com/office/mac/powerpoint/2008/mai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11279</TotalTime>
  <Words>1248</Words>
  <Application>Microsoft Macintosh PowerPoint</Application>
  <PresentationFormat>On-screen Show (4:3)</PresentationFormat>
  <Paragraphs>153</Paragraphs>
  <Slides>31</Slides>
  <Notes>11</Notes>
  <HiddenSlides>0</HiddenSlides>
  <MMClips>0</MMClips>
  <ScaleCrop>false</ScaleCrop>
  <HeadingPairs>
    <vt:vector size="4" baseType="variant">
      <vt:variant>
        <vt:lpstr>Design Template</vt:lpstr>
      </vt:variant>
      <vt:variant>
        <vt:i4>1</vt:i4>
      </vt:variant>
      <vt:variant>
        <vt:lpstr>Slide Titles</vt:lpstr>
      </vt:variant>
      <vt:variant>
        <vt:i4>31</vt:i4>
      </vt:variant>
    </vt:vector>
  </HeadingPairs>
  <TitlesOfParts>
    <vt:vector size="32" baseType="lpstr">
      <vt:lpstr>Office Theme</vt:lpstr>
      <vt:lpstr>Warm Up</vt:lpstr>
      <vt:lpstr>Warm Up</vt:lpstr>
      <vt:lpstr>When you think about the Great Depression, what causes during the 1920s (before the crash) were similar to today?</vt:lpstr>
      <vt:lpstr>When you think about the Great Depression, what causes during the 1920s were similar to today?</vt:lpstr>
      <vt:lpstr>Slide 5</vt:lpstr>
      <vt:lpstr>What caused the Great Depression?</vt:lpstr>
      <vt:lpstr>Transparency: Automobile Sales in the 1920s</vt:lpstr>
      <vt:lpstr>How do people describe types of stock markets?</vt:lpstr>
      <vt:lpstr>Transparency: Buying Stocks on Margin</vt:lpstr>
      <vt:lpstr>Progress Monitoring Transparency Section 4</vt:lpstr>
      <vt:lpstr>Math is life</vt:lpstr>
      <vt:lpstr>Slide 12</vt:lpstr>
      <vt:lpstr>Stock market 1926 to 1939</vt:lpstr>
      <vt:lpstr>LONG-term stock market performance</vt:lpstr>
      <vt:lpstr>Slide 15</vt:lpstr>
      <vt:lpstr>Slide 16</vt:lpstr>
      <vt:lpstr>Spirals go both ways.</vt:lpstr>
      <vt:lpstr>Slide 18</vt:lpstr>
      <vt:lpstr>What caused the Great Depression?</vt:lpstr>
      <vt:lpstr>What caused the Great Depression?</vt:lpstr>
      <vt:lpstr>What caused the Great Depression?</vt:lpstr>
      <vt:lpstr>What caused the Great Depression?</vt:lpstr>
      <vt:lpstr>Slide 23</vt:lpstr>
      <vt:lpstr>Slide 24</vt:lpstr>
      <vt:lpstr>How do you manage “knowns,” “unknowns” and grey areas in-between?</vt:lpstr>
      <vt:lpstr>What did Hoover do to fix the economy?</vt:lpstr>
      <vt:lpstr>What did the “Bonus Army” want?</vt:lpstr>
      <vt:lpstr>What happened to the soil?</vt:lpstr>
      <vt:lpstr>Who feeds you when you have no money?</vt:lpstr>
      <vt:lpstr>Slide 30</vt:lpstr>
      <vt:lpstr> The Department of the Treasury  --print money --disburse payments to the American public (e.g. build roads), --collect taxes, --borrow funds necessary to run the federal government (for example, sell bonds to China)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Department of the Treasury  produce coin and currency, the  disburse payments to the American public, collect revenue borrow funds necessary to run the federal government.  predict and prevent economic and financial crises. </dc:title>
  <dc:creator>Thomas Hagerty</dc:creator>
  <cp:lastModifiedBy>Thomas Hagerty</cp:lastModifiedBy>
  <cp:revision>82</cp:revision>
  <dcterms:created xsi:type="dcterms:W3CDTF">2018-01-30T16:38:23Z</dcterms:created>
  <dcterms:modified xsi:type="dcterms:W3CDTF">2018-01-30T17:00:20Z</dcterms:modified>
</cp:coreProperties>
</file>